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</p:sldIdLst>
  <p:sldSz cx="7302500" cy="11290300"/>
  <p:notesSz cx="7302500" cy="112903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417" y="1968500"/>
            <a:ext cx="3314065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4835" y="3556000"/>
            <a:ext cx="2729230" cy="158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94945" y="1460500"/>
            <a:ext cx="1696021" cy="419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007933" y="1460500"/>
            <a:ext cx="1696021" cy="419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945" y="254000"/>
            <a:ext cx="3509010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945" y="1460500"/>
            <a:ext cx="3509010" cy="419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325626" y="5905500"/>
            <a:ext cx="1247648" cy="31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94945" y="5905500"/>
            <a:ext cx="896747" cy="31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2807208" y="5905500"/>
            <a:ext cx="896747" cy="31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0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1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5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.pn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8.pn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pn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3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5.pn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pn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8.pn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pn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pn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2.pn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3.pn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4.pn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pn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8.pn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pn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0.pn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pn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5.pn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pn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7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8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9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2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pn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6.pn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8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9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pn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2.pn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pn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pn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pn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pn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pn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pn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pn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pn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7.pn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8.pn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pn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2.pn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pn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pn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pn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pn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pn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1.png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2.pn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3.png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4.png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5.pn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8.pn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9.pn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png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1.png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2.png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3.png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4.pn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5.png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7.png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8.pn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9.png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pn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1.png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2.pn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3.png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pn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5.pn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.pn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7.pn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8.png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9.png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0.pn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1.png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2.png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png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7.png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pn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9.pn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1.png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2.png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3.png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4.png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5.png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6.pn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7.pn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8.png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9.png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png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2.png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3.png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png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5.png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6.png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8.png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0.png"/></Relationships>
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1.png"/></Relationships>
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2.png"/></Relationships>
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png"/></Relationships>
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4.png"/></Relationships>
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5.png"/></Relationships>
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6.png"/></Relationships>
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7.png"/></Relationships>
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8.png"/></Relationships>
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0.png"/></Relationships>
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1.png"/></Relationships>
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2.png"/></Relationships>
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3.png"/></Relationships>
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/Relationships>
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4.png"/></Relationships>
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5.png"/></Relationships>
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6.png"/></Relationships>
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7.png"/></Relationships>
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
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9.png"/></Relationships>
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0.png"/></Relationships>
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1.png"/></Relationships>
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/Relationships>
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2.png"/></Relationships>
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3.png"/></Relationships>
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4.jpg"/></Relationships>
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98900" cy="635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4545" y="10416663"/>
            <a:ext cx="3640454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305" b="1">
                <a:solidFill>
                  <a:srgbClr val="0000FF"/>
                </a:solidFill>
                <a:latin typeface="Arial"/>
                <a:cs typeface="Arial"/>
              </a:rPr>
              <a:t>kurz </a:t>
            </a:r>
            <a:r>
              <a:rPr dirty="0" sz="1700" spc="-335" b="1">
                <a:solidFill>
                  <a:srgbClr val="0000FF"/>
                </a:solidFill>
                <a:latin typeface="Arial"/>
                <a:cs typeface="Arial"/>
              </a:rPr>
              <a:t>vorbeikommen, </a:t>
            </a:r>
            <a:r>
              <a:rPr dirty="0" sz="1700" spc="-295" b="1">
                <a:solidFill>
                  <a:srgbClr val="0000FF"/>
                </a:solidFill>
                <a:latin typeface="Arial"/>
                <a:cs typeface="Arial"/>
              </a:rPr>
              <a:t>auf </a:t>
            </a:r>
            <a:r>
              <a:rPr dirty="0" sz="1700" spc="-310" b="1">
                <a:solidFill>
                  <a:srgbClr val="0000FF"/>
                </a:solidFill>
                <a:latin typeface="Arial"/>
                <a:cs typeface="Arial"/>
              </a:rPr>
              <a:t>einen </a:t>
            </a:r>
            <a:r>
              <a:rPr dirty="0" sz="1700" spc="-345" b="1">
                <a:solidFill>
                  <a:srgbClr val="0000FF"/>
                </a:solidFill>
                <a:latin typeface="Arial"/>
                <a:cs typeface="Arial"/>
              </a:rPr>
              <a:t>Sprung</a:t>
            </a:r>
            <a:r>
              <a:rPr dirty="0" sz="1700" spc="-2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350" b="1">
                <a:solidFill>
                  <a:srgbClr val="0000FF"/>
                </a:solidFill>
                <a:latin typeface="Arial"/>
                <a:cs typeface="Arial"/>
              </a:rPr>
              <a:t>vorbeikommen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5550" y="10411901"/>
            <a:ext cx="2837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ausgegangen,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rausgegangen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8470" y="10398664"/>
            <a:ext cx="1764664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verbinde Sie,  ich stell Sie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durch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404" y="10411901"/>
            <a:ext cx="37515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es gibt eine Verzögerung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(Verspätung)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4925" y="10398664"/>
            <a:ext cx="1990089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entgültig, für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immer,  für alle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Zeiten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25138"/>
            <a:ext cx="2351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hören von, erfahren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500" y="812807"/>
            <a:ext cx="61595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2632" y="10438372"/>
            <a:ext cx="14262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das ist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schade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7800" y="10464800"/>
            <a:ext cx="23850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Woführ ist diese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Gebühr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404" y="10411900"/>
            <a:ext cx="37966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auf jemanden / auf etwas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(Trinkspruch)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10754" y="10425138"/>
            <a:ext cx="340169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Es hat mir jemand zugetzwitschert  Es ist zu meinen Ohren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gekommen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40585" y="10414210"/>
            <a:ext cx="4350385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-135" b="1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dirty="0" sz="1700" spc="-155" b="1">
                <a:solidFill>
                  <a:srgbClr val="0000FF"/>
                </a:solidFill>
                <a:latin typeface="Arial"/>
                <a:cs typeface="Arial"/>
              </a:rPr>
              <a:t>Wartestellung </a:t>
            </a:r>
            <a:r>
              <a:rPr dirty="0" sz="1700" spc="-145" b="1">
                <a:solidFill>
                  <a:srgbClr val="0000FF"/>
                </a:solidFill>
                <a:latin typeface="Arial"/>
                <a:cs typeface="Arial"/>
              </a:rPr>
              <a:t>setzen, </a:t>
            </a:r>
            <a:r>
              <a:rPr dirty="0" sz="1700" spc="-175" b="1">
                <a:solidFill>
                  <a:srgbClr val="0000FF"/>
                </a:solidFill>
                <a:latin typeface="Arial"/>
                <a:cs typeface="Arial"/>
              </a:rPr>
              <a:t>jemanden </a:t>
            </a:r>
            <a:r>
              <a:rPr dirty="0" sz="1700" spc="-135" b="1">
                <a:solidFill>
                  <a:srgbClr val="0000FF"/>
                </a:solidFill>
                <a:latin typeface="Arial"/>
                <a:cs typeface="Arial"/>
              </a:rPr>
              <a:t>bitten </a:t>
            </a:r>
            <a:r>
              <a:rPr dirty="0" sz="1700" spc="-170" b="1">
                <a:solidFill>
                  <a:srgbClr val="0000FF"/>
                </a:solidFill>
                <a:latin typeface="Arial"/>
                <a:cs typeface="Arial"/>
              </a:rPr>
              <a:t>zu</a:t>
            </a:r>
            <a:r>
              <a:rPr dirty="0" sz="17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160" b="1">
                <a:solidFill>
                  <a:srgbClr val="0000FF"/>
                </a:solidFill>
                <a:latin typeface="Arial"/>
                <a:cs typeface="Arial"/>
              </a:rPr>
              <a:t>warten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8400" y="10426700"/>
            <a:ext cx="206946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Rückmeldung vom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0500" y="10401300"/>
            <a:ext cx="35032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wirklich mögen/ - genießen/ -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wollen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6771" y="10425671"/>
            <a:ext cx="33451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komm schon. mach schon, na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los!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1100" y="10401300"/>
            <a:ext cx="366077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beausichtigen, leiten, betreuen,  Verantwortung haben, Zuständig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sein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3000" y="10414000"/>
            <a:ext cx="3345179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in der Zeitnot sein, Spät dran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sein,  Zeit davon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rennt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812807"/>
            <a:ext cx="59690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0300" y="10375900"/>
            <a:ext cx="517461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Dali-Dali, in die Gänge kommen, sich beeilen,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sputen,  sich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ranhalten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8400" y="10426700"/>
            <a:ext cx="1188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 wie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Korea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57300" y="10414000"/>
            <a:ext cx="264477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Wie kann ich Ihnen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helfen?  Was kann ich für Sie</a:t>
            </a:r>
            <a:r>
              <a:rPr dirty="0" sz="16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tun?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5700" y="10414000"/>
            <a:ext cx="9518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ist für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Sie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0800" y="10414000"/>
            <a:ext cx="1493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in einer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Stunde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9563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6"/>
            <a:ext cx="59563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7600" y="914407"/>
            <a:ext cx="5994400" cy="101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0" y="10414000"/>
            <a:ext cx="5310505" cy="7391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444500" marR="5080" indent="-431800">
              <a:lnSpc>
                <a:spcPts val="1800"/>
              </a:lnSpc>
              <a:spcBef>
                <a:spcPts val="259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dem 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itp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la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itp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au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vo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s,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ra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fr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ü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1600" spc="-385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baseline="3472" sz="2400" spc="-577" b="1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frü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ls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er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se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rg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baseline="3472" sz="2400" spc="-562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600" spc="-375" b="1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dirty="0" baseline="3472" sz="2400" spc="-352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1600" spc="-235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baseline="3472" sz="2400" spc="-352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600" spc="-235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baseline="3472" sz="2400" spc="-352" b="1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z="1600" spc="-235" b="1">
                <a:solidFill>
                  <a:srgbClr val="0000FF"/>
                </a:solidFill>
                <a:latin typeface="Arial"/>
                <a:cs typeface="Arial"/>
              </a:rPr>
              <a:t>rz</a:t>
            </a:r>
            <a:r>
              <a:rPr dirty="0" baseline="3472" sz="2400" spc="-352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1600" spc="-235" b="1">
                <a:solidFill>
                  <a:srgbClr val="0000FF"/>
                </a:solidFill>
                <a:latin typeface="Arial"/>
                <a:cs typeface="Arial"/>
              </a:rPr>
              <a:t>eitig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-  planmäßig, pünktlich, nach Plan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444500">
              <a:lnSpc>
                <a:spcPts val="186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hinter dem Zeitplan, später als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geplant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858519"/>
            <a:ext cx="5199888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9283" y="6716776"/>
            <a:ext cx="5209032" cy="327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2060" y="7184643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55879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439"/>
              </a:spcBef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-15">
                <a:latin typeface="Georgia"/>
                <a:cs typeface="Georgia"/>
              </a:rPr>
              <a:t>“Hi </a:t>
            </a:r>
            <a:r>
              <a:rPr dirty="0" sz="1600" spc="60">
                <a:latin typeface="Georgia"/>
                <a:cs typeface="Georgia"/>
              </a:rPr>
              <a:t>Mary. </a:t>
            </a:r>
            <a:r>
              <a:rPr dirty="0" sz="1600" spc="-5">
                <a:latin typeface="Georgia"/>
                <a:cs typeface="Georgia"/>
              </a:rPr>
              <a:t>I’m </a:t>
            </a:r>
            <a:r>
              <a:rPr dirty="0" sz="1600" spc="-20" b="1">
                <a:latin typeface="Georgia"/>
                <a:cs typeface="Georgia"/>
              </a:rPr>
              <a:t>returning </a:t>
            </a:r>
            <a:r>
              <a:rPr dirty="0" sz="1600" spc="-25" b="1">
                <a:latin typeface="Georgia"/>
                <a:cs typeface="Georgia"/>
              </a:rPr>
              <a:t>your</a:t>
            </a:r>
            <a:r>
              <a:rPr dirty="0" sz="1600" spc="15" b="1">
                <a:latin typeface="Georgia"/>
                <a:cs typeface="Georgia"/>
              </a:rPr>
              <a:t> </a:t>
            </a:r>
            <a:r>
              <a:rPr dirty="0" sz="1600" b="1">
                <a:latin typeface="Georgia"/>
                <a:cs typeface="Georgia"/>
              </a:rPr>
              <a:t>call</a:t>
            </a:r>
            <a:r>
              <a:rPr dirty="0" sz="1600">
                <a:latin typeface="Georgia"/>
                <a:cs typeface="Georgia"/>
              </a:rPr>
              <a:t>”</a:t>
            </a:r>
            <a:endParaRPr sz="1600">
              <a:latin typeface="Georgia"/>
              <a:cs typeface="Georgia"/>
            </a:endParaRPr>
          </a:p>
          <a:p>
            <a:pPr marL="432434" marR="941705" indent="-329565">
              <a:lnSpc>
                <a:spcPct val="109400"/>
              </a:lnSpc>
            </a:pP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75">
                <a:latin typeface="Georgia"/>
                <a:cs typeface="Georgia"/>
              </a:rPr>
              <a:t>“Thank </a:t>
            </a:r>
            <a:r>
              <a:rPr dirty="0" sz="1600" spc="65">
                <a:latin typeface="Georgia"/>
                <a:cs typeface="Georgia"/>
              </a:rPr>
              <a:t>Louis.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65">
                <a:latin typeface="Georgia"/>
                <a:cs typeface="Georgia"/>
              </a:rPr>
              <a:t>called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75">
                <a:latin typeface="Georgia"/>
                <a:cs typeface="Georgia"/>
              </a:rPr>
              <a:t>yesterday  </a:t>
            </a:r>
            <a:r>
              <a:rPr dirty="0" sz="1600" spc="110">
                <a:latin typeface="Georgia"/>
                <a:cs typeface="Georgia"/>
              </a:rPr>
              <a:t>because…”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35">
                <a:latin typeface="Georgia"/>
                <a:cs typeface="Georgia"/>
              </a:rPr>
              <a:t>“May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100">
                <a:latin typeface="Georgia"/>
                <a:cs typeface="Georgia"/>
              </a:rPr>
              <a:t>speak </a:t>
            </a:r>
            <a:r>
              <a:rPr dirty="0" sz="1600" spc="40">
                <a:latin typeface="Georgia"/>
                <a:cs typeface="Georgia"/>
              </a:rPr>
              <a:t>to</a:t>
            </a:r>
            <a:r>
              <a:rPr dirty="0" sz="1600" spc="-70">
                <a:latin typeface="Georgia"/>
                <a:cs typeface="Georgia"/>
              </a:rPr>
              <a:t> </a:t>
            </a:r>
            <a:r>
              <a:rPr dirty="0" sz="1600" spc="55">
                <a:latin typeface="Georgia"/>
                <a:cs typeface="Georgia"/>
              </a:rPr>
              <a:t>Don?”</a:t>
            </a:r>
            <a:endParaRPr sz="1600">
              <a:latin typeface="Georgia"/>
              <a:cs typeface="Georgia"/>
            </a:endParaRPr>
          </a:p>
          <a:p>
            <a:pPr marL="103505" marR="1528445">
              <a:lnSpc>
                <a:spcPct val="109400"/>
              </a:lnSpc>
            </a:pP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85">
                <a:latin typeface="Georgia"/>
                <a:cs typeface="Georgia"/>
              </a:rPr>
              <a:t>“Can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125">
                <a:latin typeface="Georgia"/>
                <a:cs typeface="Georgia"/>
              </a:rPr>
              <a:t>ask </a:t>
            </a:r>
            <a:r>
              <a:rPr dirty="0" sz="1600" spc="85">
                <a:latin typeface="Georgia"/>
                <a:cs typeface="Georgia"/>
              </a:rPr>
              <a:t>what </a:t>
            </a:r>
            <a:r>
              <a:rPr dirty="0" sz="1600" spc="75">
                <a:latin typeface="Georgia"/>
                <a:cs typeface="Georgia"/>
              </a:rPr>
              <a:t>is </a:t>
            </a:r>
            <a:r>
              <a:rPr dirty="0" sz="1600" spc="55">
                <a:latin typeface="Georgia"/>
                <a:cs typeface="Georgia"/>
              </a:rPr>
              <a:t>regarding?”  </a:t>
            </a: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60">
                <a:latin typeface="Georgia"/>
                <a:cs typeface="Georgia"/>
              </a:rPr>
              <a:t>“Yes. </a:t>
            </a:r>
            <a:r>
              <a:rPr dirty="0" sz="1600" spc="-5">
                <a:latin typeface="Georgia"/>
                <a:cs typeface="Georgia"/>
              </a:rPr>
              <a:t>I’m </a:t>
            </a:r>
            <a:r>
              <a:rPr dirty="0" sz="1600" spc="-20" b="1">
                <a:latin typeface="Georgia"/>
                <a:cs typeface="Georgia"/>
              </a:rPr>
              <a:t>returning </a:t>
            </a:r>
            <a:r>
              <a:rPr dirty="0" sz="1600" b="1">
                <a:latin typeface="Georgia"/>
                <a:cs typeface="Georgia"/>
              </a:rPr>
              <a:t>his</a:t>
            </a:r>
            <a:r>
              <a:rPr dirty="0" sz="1600" spc="220" b="1">
                <a:latin typeface="Georgia"/>
                <a:cs typeface="Georgia"/>
              </a:rPr>
              <a:t> </a:t>
            </a:r>
            <a:r>
              <a:rPr dirty="0" sz="1600" spc="15" b="1">
                <a:latin typeface="Georgia"/>
                <a:cs typeface="Georgia"/>
              </a:rPr>
              <a:t>call</a:t>
            </a:r>
            <a:r>
              <a:rPr dirty="0" sz="1600" spc="15">
                <a:latin typeface="Georgia"/>
                <a:cs typeface="Georgia"/>
              </a:rPr>
              <a:t>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45" i="1">
                <a:latin typeface="Georgia"/>
                <a:cs typeface="Georgia"/>
              </a:rPr>
              <a:t>can </a:t>
            </a:r>
            <a:r>
              <a:rPr dirty="0" sz="1600" spc="-114" i="1">
                <a:latin typeface="Georgia"/>
                <a:cs typeface="Georgia"/>
              </a:rPr>
              <a:t>I </a:t>
            </a:r>
            <a:r>
              <a:rPr dirty="0" sz="1600" spc="110" i="1">
                <a:latin typeface="Georgia"/>
                <a:cs typeface="Georgia"/>
              </a:rPr>
              <a:t>ask </a:t>
            </a:r>
            <a:r>
              <a:rPr dirty="0" sz="1600" spc="50" i="1">
                <a:latin typeface="Georgia"/>
                <a:cs typeface="Georgia"/>
              </a:rPr>
              <a:t>what </a:t>
            </a:r>
            <a:r>
              <a:rPr dirty="0" sz="1600" spc="65" i="1">
                <a:latin typeface="Georgia"/>
                <a:cs typeface="Georgia"/>
              </a:rPr>
              <a:t>it’s </a:t>
            </a:r>
            <a:r>
              <a:rPr dirty="0" sz="1600" spc="5" i="1">
                <a:latin typeface="Georgia"/>
                <a:cs typeface="Georgia"/>
              </a:rPr>
              <a:t>regarding,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</a:t>
            </a:r>
            <a:r>
              <a:rPr dirty="0" sz="1600" spc="495">
                <a:latin typeface="Georgia"/>
                <a:cs typeface="Georgia"/>
              </a:rPr>
              <a:t> </a:t>
            </a:r>
            <a:r>
              <a:rPr dirty="0" sz="1600" spc="85">
                <a:latin typeface="Georgia"/>
                <a:cs typeface="Georgia"/>
              </a:rPr>
              <a:t>349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434" y="10906759"/>
            <a:ext cx="51811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44971" y="10233657"/>
            <a:ext cx="356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65">
                <a:latin typeface="Georgia"/>
                <a:cs typeface="Georgia"/>
              </a:rPr>
              <a:t>1</a:t>
            </a:r>
            <a:r>
              <a:rPr dirty="0" sz="1400" spc="65">
                <a:latin typeface="Georgia"/>
                <a:cs typeface="Georgia"/>
              </a:rPr>
              <a:t>9</a:t>
            </a:r>
            <a:r>
              <a:rPr dirty="0" sz="1400" spc="130">
                <a:latin typeface="Georgia"/>
                <a:cs typeface="Georgia"/>
              </a:rPr>
              <a:t>5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37" y="927099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-30" b="1">
                <a:latin typeface="Georgia"/>
                <a:cs typeface="Georgia"/>
              </a:rPr>
              <a:t>returning </a:t>
            </a:r>
            <a:r>
              <a:rPr dirty="0" sz="2600" spc="114">
                <a:latin typeface="Georgia"/>
                <a:cs typeface="Georgia"/>
              </a:rPr>
              <a:t>someone</a:t>
            </a:r>
            <a:r>
              <a:rPr dirty="0" sz="2600" spc="-165">
                <a:latin typeface="Georgia"/>
                <a:cs typeface="Georgia"/>
              </a:rPr>
              <a:t> </a:t>
            </a:r>
            <a:r>
              <a:rPr dirty="0" sz="2600" spc="15" b="1">
                <a:latin typeface="Georgia"/>
                <a:cs typeface="Georgia"/>
              </a:rPr>
              <a:t>call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Georgia"/>
              <a:cs typeface="Georgia"/>
            </a:endParaRPr>
          </a:p>
          <a:p>
            <a:pPr algn="ctr" marL="273685" marR="264160">
              <a:lnSpc>
                <a:spcPts val="1870"/>
              </a:lnSpc>
            </a:pPr>
            <a:r>
              <a:rPr dirty="0" sz="1600" spc="110">
                <a:latin typeface="Georgia"/>
                <a:cs typeface="Georgia"/>
              </a:rPr>
              <a:t>Say </a:t>
            </a:r>
            <a:r>
              <a:rPr dirty="0" sz="1600" spc="80">
                <a:latin typeface="Georgia"/>
                <a:cs typeface="Georgia"/>
              </a:rPr>
              <a:t>this </a:t>
            </a:r>
            <a:r>
              <a:rPr dirty="0" sz="1600" spc="90">
                <a:latin typeface="Georgia"/>
                <a:cs typeface="Georgia"/>
              </a:rPr>
              <a:t>when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70">
                <a:latin typeface="Georgia"/>
                <a:cs typeface="Georgia"/>
              </a:rPr>
              <a:t>phone someone who </a:t>
            </a:r>
            <a:r>
              <a:rPr dirty="0" sz="1600" spc="50">
                <a:latin typeface="Georgia"/>
                <a:cs typeface="Georgia"/>
              </a:rPr>
              <a:t>tried  </a:t>
            </a:r>
            <a:r>
              <a:rPr dirty="0" sz="1600" spc="65">
                <a:latin typeface="Georgia"/>
                <a:cs typeface="Georgia"/>
              </a:rPr>
              <a:t>phoning </a:t>
            </a:r>
            <a:r>
              <a:rPr dirty="0" sz="1600" spc="85">
                <a:latin typeface="Georgia"/>
                <a:cs typeface="Georgia"/>
              </a:rPr>
              <a:t>you</a:t>
            </a:r>
            <a:r>
              <a:rPr dirty="0" sz="1600" spc="185">
                <a:latin typeface="Georgia"/>
                <a:cs typeface="Georgia"/>
              </a:rPr>
              <a:t> </a:t>
            </a:r>
            <a:r>
              <a:rPr dirty="0" sz="1600" spc="55">
                <a:latin typeface="Georgia"/>
                <a:cs typeface="Georgia"/>
              </a:rPr>
              <a:t>earlier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842" y="593342"/>
            <a:ext cx="5145405" cy="277495"/>
          </a:xfrm>
          <a:custGeom>
            <a:avLst/>
            <a:gdLst/>
            <a:ahLst/>
            <a:cxnLst/>
            <a:rect l="l" t="t" r="r" b="b"/>
            <a:pathLst>
              <a:path w="5145405" h="277494">
                <a:moveTo>
                  <a:pt x="5145024" y="0"/>
                </a:moveTo>
                <a:lnTo>
                  <a:pt x="0" y="0"/>
                </a:lnTo>
                <a:lnTo>
                  <a:pt x="0" y="277369"/>
                </a:lnTo>
                <a:lnTo>
                  <a:pt x="5145024" y="277369"/>
                </a:lnTo>
                <a:lnTo>
                  <a:pt x="5145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28364" y="617219"/>
            <a:ext cx="2176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9845" y="2870187"/>
            <a:ext cx="5108575" cy="3599815"/>
          </a:xfrm>
          <a:custGeom>
            <a:avLst/>
            <a:gdLst/>
            <a:ahLst/>
            <a:cxnLst/>
            <a:rect l="l" t="t" r="r" b="b"/>
            <a:pathLst>
              <a:path w="5108575" h="3599815">
                <a:moveTo>
                  <a:pt x="0" y="3599688"/>
                </a:moveTo>
                <a:lnTo>
                  <a:pt x="5108448" y="3599688"/>
                </a:lnTo>
                <a:lnTo>
                  <a:pt x="5108448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12807"/>
            <a:ext cx="61214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838207"/>
            <a:ext cx="6121400" cy="10198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300" y="812806"/>
            <a:ext cx="59817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8400" y="10414000"/>
            <a:ext cx="40112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verhindert -, gebunden -, beschäftigt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sein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25507"/>
            <a:ext cx="5956300" cy="10210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6200" y="10388600"/>
            <a:ext cx="15043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guter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Zeitpunkt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947038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9283" y="6805294"/>
            <a:ext cx="5209032" cy="3279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2060" y="7273149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432434">
              <a:lnSpc>
                <a:spcPct val="109400"/>
              </a:lnSpc>
              <a:spcBef>
                <a:spcPts val="259"/>
              </a:spcBef>
            </a:pPr>
            <a:r>
              <a:rPr dirty="0" sz="1600" spc="-35">
                <a:latin typeface="Georgia"/>
                <a:cs typeface="Georgia"/>
              </a:rPr>
              <a:t>“If </a:t>
            </a:r>
            <a:r>
              <a:rPr dirty="0" sz="1600" spc="85">
                <a:latin typeface="Georgia"/>
                <a:cs typeface="Georgia"/>
              </a:rPr>
              <a:t>you take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60">
                <a:latin typeface="Georgia"/>
                <a:cs typeface="Georgia"/>
              </a:rPr>
              <a:t>medicine </a:t>
            </a:r>
            <a:r>
              <a:rPr dirty="0" sz="1600" spc="65">
                <a:latin typeface="Georgia"/>
                <a:cs typeface="Georgia"/>
              </a:rPr>
              <a:t>now, </a:t>
            </a:r>
            <a:r>
              <a:rPr dirty="0" sz="1600" spc="45">
                <a:latin typeface="Georgia"/>
                <a:cs typeface="Georgia"/>
              </a:rPr>
              <a:t>you’ll </a:t>
            </a:r>
            <a:r>
              <a:rPr dirty="0" sz="1600" spc="80">
                <a:latin typeface="Georgia"/>
                <a:cs typeface="Georgia"/>
              </a:rPr>
              <a:t>start </a:t>
            </a:r>
            <a:r>
              <a:rPr dirty="0" sz="1600" spc="40">
                <a:latin typeface="Georgia"/>
                <a:cs typeface="Georgia"/>
              </a:rPr>
              <a:t>to  </a:t>
            </a:r>
            <a:r>
              <a:rPr dirty="0" sz="1600" spc="30">
                <a:latin typeface="Georgia"/>
                <a:cs typeface="Georgia"/>
              </a:rPr>
              <a:t>feel </a:t>
            </a:r>
            <a:r>
              <a:rPr dirty="0" sz="1600" spc="55">
                <a:latin typeface="Georgia"/>
                <a:cs typeface="Georgia"/>
              </a:rPr>
              <a:t>better </a:t>
            </a:r>
            <a:r>
              <a:rPr dirty="0" sz="1600" spc="-5" b="1">
                <a:latin typeface="Georgia"/>
                <a:cs typeface="Georgia"/>
              </a:rPr>
              <a:t>within </a:t>
            </a:r>
            <a:r>
              <a:rPr dirty="0" sz="1600" spc="35" b="1">
                <a:latin typeface="Georgia"/>
                <a:cs typeface="Georgia"/>
              </a:rPr>
              <a:t>the</a:t>
            </a:r>
            <a:r>
              <a:rPr dirty="0" sz="1600" spc="440" b="1">
                <a:latin typeface="Georgia"/>
                <a:cs typeface="Georgia"/>
              </a:rPr>
              <a:t> </a:t>
            </a:r>
            <a:r>
              <a:rPr dirty="0" sz="1600" spc="-20" b="1">
                <a:latin typeface="Georgia"/>
                <a:cs typeface="Georgia"/>
              </a:rPr>
              <a:t>hour</a:t>
            </a:r>
            <a:r>
              <a:rPr dirty="0" sz="1600" spc="-20">
                <a:latin typeface="Georgia"/>
                <a:cs typeface="Georgia"/>
              </a:rPr>
              <a:t>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03505" marR="223520">
              <a:lnSpc>
                <a:spcPct val="109400"/>
              </a:lnSpc>
            </a:pPr>
            <a:r>
              <a:rPr dirty="0" sz="1600" spc="-5">
                <a:latin typeface="Georgia"/>
                <a:cs typeface="Georgia"/>
              </a:rPr>
              <a:t>“I’m </a:t>
            </a:r>
            <a:r>
              <a:rPr dirty="0" sz="1600" spc="45">
                <a:latin typeface="Georgia"/>
                <a:cs typeface="Georgia"/>
              </a:rPr>
              <a:t>going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105">
                <a:latin typeface="Georgia"/>
                <a:cs typeface="Georgia"/>
              </a:rPr>
              <a:t>bank </a:t>
            </a:r>
            <a:r>
              <a:rPr dirty="0" sz="1600" spc="65">
                <a:latin typeface="Georgia"/>
                <a:cs typeface="Georgia"/>
              </a:rPr>
              <a:t>now. </a:t>
            </a:r>
            <a:r>
              <a:rPr dirty="0" sz="1600" spc="-10">
                <a:latin typeface="Georgia"/>
                <a:cs typeface="Georgia"/>
              </a:rPr>
              <a:t>I’ll </a:t>
            </a:r>
            <a:r>
              <a:rPr dirty="0" sz="1600" spc="65">
                <a:latin typeface="Georgia"/>
                <a:cs typeface="Georgia"/>
              </a:rPr>
              <a:t>be </a:t>
            </a:r>
            <a:r>
              <a:rPr dirty="0" sz="1600" spc="105">
                <a:latin typeface="Georgia"/>
                <a:cs typeface="Georgia"/>
              </a:rPr>
              <a:t>back </a:t>
            </a:r>
            <a:r>
              <a:rPr dirty="0" sz="1600" b="1">
                <a:latin typeface="Georgia"/>
                <a:cs typeface="Georgia"/>
              </a:rPr>
              <a:t>within  </a:t>
            </a:r>
            <a:r>
              <a:rPr dirty="0" sz="1600" spc="30" b="1">
                <a:latin typeface="Georgia"/>
                <a:cs typeface="Georgia"/>
              </a:rPr>
              <a:t>the</a:t>
            </a:r>
            <a:r>
              <a:rPr dirty="0" sz="1600" spc="140" b="1">
                <a:latin typeface="Georgia"/>
                <a:cs typeface="Georgia"/>
              </a:rPr>
              <a:t> </a:t>
            </a:r>
            <a:r>
              <a:rPr dirty="0" sz="1600" spc="-20" b="1">
                <a:latin typeface="Georgia"/>
                <a:cs typeface="Georgia"/>
              </a:rPr>
              <a:t>hour</a:t>
            </a:r>
            <a:r>
              <a:rPr dirty="0" sz="1600" spc="-20">
                <a:latin typeface="Georgia"/>
                <a:cs typeface="Georgia"/>
              </a:rPr>
              <a:t>.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65" i="1">
                <a:latin typeface="Georgia"/>
                <a:cs typeface="Georgia"/>
              </a:rPr>
              <a:t>back,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</a:t>
            </a:r>
            <a:r>
              <a:rPr dirty="0" sz="1600" spc="340">
                <a:latin typeface="Georgia"/>
                <a:cs typeface="Georgia"/>
              </a:rPr>
              <a:t> </a:t>
            </a:r>
            <a:r>
              <a:rPr dirty="0" sz="1600" spc="80">
                <a:latin typeface="Georgia"/>
                <a:cs typeface="Georgia"/>
              </a:rPr>
              <a:t>264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348" y="10563473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2060" y="10334304"/>
            <a:ext cx="27190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1904" sz="2100" spc="120">
                <a:latin typeface="Georgia"/>
                <a:cs typeface="Georgia"/>
              </a:rPr>
              <a:t>226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innerhalb einer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Stunde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37" y="1015618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b="1">
                <a:latin typeface="Georgia"/>
                <a:cs typeface="Georgia"/>
              </a:rPr>
              <a:t>within </a:t>
            </a:r>
            <a:r>
              <a:rPr dirty="0" sz="2600" spc="55" b="1">
                <a:latin typeface="Georgia"/>
                <a:cs typeface="Georgia"/>
              </a:rPr>
              <a:t>the</a:t>
            </a:r>
            <a:r>
              <a:rPr dirty="0" sz="2600" spc="425" b="1">
                <a:latin typeface="Georgia"/>
                <a:cs typeface="Georgia"/>
              </a:rPr>
              <a:t> </a:t>
            </a:r>
            <a:r>
              <a:rPr dirty="0" sz="2600" spc="-65" b="1">
                <a:latin typeface="Georgia"/>
                <a:cs typeface="Georgia"/>
              </a:rPr>
              <a:t>hour</a:t>
            </a:r>
            <a:endParaRPr sz="2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1600" b="1">
                <a:latin typeface="Georgia"/>
                <a:cs typeface="Georgia"/>
              </a:rPr>
              <a:t>less </a:t>
            </a:r>
            <a:r>
              <a:rPr dirty="0" sz="1600" spc="10" b="1">
                <a:latin typeface="Georgia"/>
                <a:cs typeface="Georgia"/>
              </a:rPr>
              <a:t>than </a:t>
            </a:r>
            <a:r>
              <a:rPr dirty="0" sz="1600" spc="-20" b="1">
                <a:latin typeface="Georgia"/>
                <a:cs typeface="Georgia"/>
              </a:rPr>
              <a:t>one </a:t>
            </a:r>
            <a:r>
              <a:rPr dirty="0" sz="1600" spc="-45" b="1">
                <a:latin typeface="Georgia"/>
                <a:cs typeface="Georgia"/>
              </a:rPr>
              <a:t>hour </a:t>
            </a:r>
            <a:r>
              <a:rPr dirty="0" sz="1600" spc="-10" b="1">
                <a:latin typeface="Georgia"/>
                <a:cs typeface="Georgia"/>
              </a:rPr>
              <a:t>after </a:t>
            </a:r>
            <a:r>
              <a:rPr dirty="0" sz="1600" spc="-45" b="1">
                <a:latin typeface="Georgia"/>
                <a:cs typeface="Georgia"/>
              </a:rPr>
              <a:t>from</a:t>
            </a:r>
            <a:r>
              <a:rPr dirty="0" sz="1600" spc="145" b="1">
                <a:latin typeface="Georgia"/>
                <a:cs typeface="Georgia"/>
              </a:rPr>
              <a:t> </a:t>
            </a:r>
            <a:r>
              <a:rPr dirty="0" sz="1600" spc="-55" b="1">
                <a:latin typeface="Georgia"/>
                <a:cs typeface="Georgia"/>
              </a:rPr>
              <a:t>now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582" y="647827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9845" y="2996818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300" y="596906"/>
            <a:ext cx="59817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6500" y="10414000"/>
            <a:ext cx="1821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wurde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aufgehalten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6"/>
            <a:ext cx="61341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5"/>
            <a:ext cx="5308600" cy="1005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596907"/>
            <a:ext cx="61214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1066" y="10438372"/>
            <a:ext cx="21259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aus dem Weg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räumen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3"/>
            <a:ext cx="5308600" cy="10058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5"/>
            <a:ext cx="5321300" cy="1005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2"/>
            <a:ext cx="5295900" cy="10058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2"/>
            <a:ext cx="6134100" cy="1022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9717" y="10438372"/>
            <a:ext cx="483552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auf dem Kopf gestellt, umgedreht, verkert herum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/  die rechte Seite nach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oben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2"/>
            <a:ext cx="5308600" cy="10058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850" y="947038"/>
            <a:ext cx="5199888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1150" y="6805294"/>
            <a:ext cx="5209026" cy="327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03926" y="7273149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69545" marR="402590" indent="-66675">
              <a:lnSpc>
                <a:spcPct val="109400"/>
              </a:lnSpc>
              <a:spcBef>
                <a:spcPts val="259"/>
              </a:spcBef>
            </a:pPr>
            <a:r>
              <a:rPr dirty="0" sz="1600" spc="70">
                <a:latin typeface="Georgia"/>
                <a:cs typeface="Georgia"/>
              </a:rPr>
              <a:t>“</a:t>
            </a:r>
            <a:r>
              <a:rPr dirty="0" sz="1600" spc="70" b="1">
                <a:latin typeface="Trebuchet MS"/>
                <a:cs typeface="Trebuchet MS"/>
              </a:rPr>
              <a:t>Would </a:t>
            </a:r>
            <a:r>
              <a:rPr dirty="0" sz="1600" spc="105" b="1">
                <a:latin typeface="Trebuchet MS"/>
                <a:cs typeface="Trebuchet MS"/>
              </a:rPr>
              <a:t>it </a:t>
            </a:r>
            <a:r>
              <a:rPr dirty="0" sz="1600" spc="15" b="1">
                <a:latin typeface="Trebuchet MS"/>
                <a:cs typeface="Trebuchet MS"/>
              </a:rPr>
              <a:t>be </a:t>
            </a:r>
            <a:r>
              <a:rPr dirty="0" sz="1600" spc="80" b="1">
                <a:latin typeface="Trebuchet MS"/>
                <a:cs typeface="Trebuchet MS"/>
              </a:rPr>
              <a:t>possible </a:t>
            </a:r>
            <a:r>
              <a:rPr dirty="0" sz="1600" spc="50" b="1">
                <a:latin typeface="Trebuchet MS"/>
                <a:cs typeface="Trebuchet MS"/>
              </a:rPr>
              <a:t>for </a:t>
            </a:r>
            <a:r>
              <a:rPr dirty="0" sz="1600" spc="70">
                <a:latin typeface="Georgia"/>
                <a:cs typeface="Georgia"/>
              </a:rPr>
              <a:t>me </a:t>
            </a:r>
            <a:r>
              <a:rPr dirty="0" sz="1600" spc="85" b="1">
                <a:latin typeface="Trebuchet MS"/>
                <a:cs typeface="Trebuchet MS"/>
              </a:rPr>
              <a:t>to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70">
                <a:latin typeface="Georgia"/>
                <a:cs typeface="Georgia"/>
              </a:rPr>
              <a:t>the  </a:t>
            </a:r>
            <a:r>
              <a:rPr dirty="0" sz="1600" spc="50">
                <a:latin typeface="Georgia"/>
                <a:cs typeface="Georgia"/>
              </a:rPr>
              <a:t>doctor </a:t>
            </a:r>
            <a:r>
              <a:rPr dirty="0" sz="1600" spc="70">
                <a:latin typeface="Georgia"/>
                <a:cs typeface="Georgia"/>
              </a:rPr>
              <a:t>today?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40">
                <a:latin typeface="Georgia"/>
                <a:cs typeface="Georgia"/>
              </a:rPr>
              <a:t>don’t </a:t>
            </a:r>
            <a:r>
              <a:rPr dirty="0" sz="1600" spc="75">
                <a:latin typeface="Georgia"/>
                <a:cs typeface="Georgia"/>
              </a:rPr>
              <a:t>have </a:t>
            </a:r>
            <a:r>
              <a:rPr dirty="0" sz="1600" spc="110">
                <a:latin typeface="Georgia"/>
                <a:cs typeface="Georgia"/>
              </a:rPr>
              <a:t>an</a:t>
            </a:r>
            <a:r>
              <a:rPr dirty="0" sz="1600" spc="350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appointment.”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432434" marR="796925" indent="-329565">
              <a:lnSpc>
                <a:spcPct val="109400"/>
              </a:lnSpc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65">
                <a:latin typeface="Georgia"/>
                <a:cs typeface="Georgia"/>
              </a:rPr>
              <a:t>”</a:t>
            </a:r>
            <a:r>
              <a:rPr dirty="0" sz="1600" spc="65" b="1">
                <a:latin typeface="Trebuchet MS"/>
                <a:cs typeface="Trebuchet MS"/>
              </a:rPr>
              <a:t>Would </a:t>
            </a:r>
            <a:r>
              <a:rPr dirty="0" sz="1600" spc="105" b="1">
                <a:latin typeface="Trebuchet MS"/>
                <a:cs typeface="Trebuchet MS"/>
              </a:rPr>
              <a:t>it </a:t>
            </a:r>
            <a:r>
              <a:rPr dirty="0" sz="1600" spc="15" b="1">
                <a:latin typeface="Trebuchet MS"/>
                <a:cs typeface="Trebuchet MS"/>
              </a:rPr>
              <a:t>be </a:t>
            </a:r>
            <a:r>
              <a:rPr dirty="0" sz="1600" spc="80" b="1">
                <a:latin typeface="Trebuchet MS"/>
                <a:cs typeface="Trebuchet MS"/>
              </a:rPr>
              <a:t>possible </a:t>
            </a:r>
            <a:r>
              <a:rPr dirty="0" sz="1600" spc="50" b="1">
                <a:latin typeface="Trebuchet MS"/>
                <a:cs typeface="Trebuchet MS"/>
              </a:rPr>
              <a:t>for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95" b="1">
                <a:latin typeface="Trebuchet MS"/>
                <a:cs typeface="Trebuchet MS"/>
              </a:rPr>
              <a:t>to </a:t>
            </a:r>
            <a:r>
              <a:rPr dirty="0" sz="1600" spc="65">
                <a:latin typeface="Georgia"/>
                <a:cs typeface="Georgia"/>
              </a:rPr>
              <a:t>lend  me</a:t>
            </a:r>
            <a:r>
              <a:rPr dirty="0" sz="1600" spc="150">
                <a:latin typeface="Georgia"/>
                <a:cs typeface="Georgia"/>
              </a:rPr>
              <a:t> </a:t>
            </a:r>
            <a:r>
              <a:rPr dirty="0" sz="1600" spc="30">
                <a:latin typeface="Georgia"/>
                <a:cs typeface="Georgia"/>
              </a:rPr>
              <a:t>$300?”</a:t>
            </a:r>
            <a:endParaRPr sz="16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5">
                <a:latin typeface="Georgia"/>
                <a:cs typeface="Georgia"/>
              </a:rPr>
              <a:t>”$300! </a:t>
            </a:r>
            <a:r>
              <a:rPr dirty="0" sz="1600" spc="70">
                <a:latin typeface="Georgia"/>
                <a:cs typeface="Georgia"/>
              </a:rPr>
              <a:t>That’s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30">
                <a:latin typeface="Georgia"/>
                <a:cs typeface="Georgia"/>
              </a:rPr>
              <a:t>lot </a:t>
            </a:r>
            <a:r>
              <a:rPr dirty="0" sz="1600" spc="5">
                <a:latin typeface="Georgia"/>
                <a:cs typeface="Georgia"/>
              </a:rPr>
              <a:t>of</a:t>
            </a:r>
            <a:r>
              <a:rPr dirty="0" sz="1600" spc="135">
                <a:latin typeface="Georgia"/>
                <a:cs typeface="Georgia"/>
              </a:rPr>
              <a:t> </a:t>
            </a:r>
            <a:r>
              <a:rPr dirty="0" sz="1600" spc="40">
                <a:latin typeface="Georgia"/>
                <a:cs typeface="Georgia"/>
              </a:rPr>
              <a:t>money!”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60" i="1">
                <a:latin typeface="Georgia"/>
                <a:cs typeface="Georgia"/>
              </a:rPr>
              <a:t>lend</a:t>
            </a:r>
            <a:r>
              <a:rPr dirty="0" sz="1600" spc="60">
                <a:latin typeface="Georgia"/>
                <a:cs typeface="Georgia"/>
              </a:rPr>
              <a:t>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</a:t>
            </a:r>
            <a:r>
              <a:rPr dirty="0" sz="1600" spc="380">
                <a:latin typeface="Georgia"/>
                <a:cs typeface="Georgia"/>
              </a:rPr>
              <a:t> </a:t>
            </a:r>
            <a:r>
              <a:rPr dirty="0" sz="1600" spc="100">
                <a:latin typeface="Georgia"/>
                <a:cs typeface="Georgia"/>
              </a:rPr>
              <a:t>225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1301" y="10563472"/>
            <a:ext cx="5181106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06846" y="10322169"/>
            <a:ext cx="356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latin typeface="Georgia"/>
                <a:cs typeface="Georgia"/>
              </a:rPr>
              <a:t>2</a:t>
            </a:r>
            <a:r>
              <a:rPr dirty="0" sz="1400" spc="120">
                <a:latin typeface="Georgia"/>
                <a:cs typeface="Georgia"/>
              </a:rPr>
              <a:t>5</a:t>
            </a:r>
            <a:r>
              <a:rPr dirty="0" sz="1400" spc="165">
                <a:latin typeface="Georgia"/>
                <a:cs typeface="Georgia"/>
              </a:rPr>
              <a:t>7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104" y="1015618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 marL="635">
              <a:lnSpc>
                <a:spcPts val="3085"/>
              </a:lnSpc>
              <a:spcBef>
                <a:spcPts val="204"/>
              </a:spcBef>
            </a:pPr>
            <a:r>
              <a:rPr dirty="0" sz="2600" spc="145" b="1">
                <a:latin typeface="Trebuchet MS"/>
                <a:cs typeface="Trebuchet MS"/>
              </a:rPr>
              <a:t>Would </a:t>
            </a:r>
            <a:r>
              <a:rPr dirty="0" sz="2600" spc="165" b="1">
                <a:latin typeface="Trebuchet MS"/>
                <a:cs typeface="Trebuchet MS"/>
              </a:rPr>
              <a:t>it </a:t>
            </a:r>
            <a:r>
              <a:rPr dirty="0" sz="2600" spc="25" b="1">
                <a:latin typeface="Trebuchet MS"/>
                <a:cs typeface="Trebuchet MS"/>
              </a:rPr>
              <a:t>be </a:t>
            </a:r>
            <a:r>
              <a:rPr dirty="0" sz="2600" spc="130" b="1">
                <a:latin typeface="Trebuchet MS"/>
                <a:cs typeface="Trebuchet MS"/>
              </a:rPr>
              <a:t>possible</a:t>
            </a:r>
            <a:r>
              <a:rPr dirty="0" sz="2600" spc="55" b="1">
                <a:latin typeface="Trebuchet MS"/>
                <a:cs typeface="Trebuchet MS"/>
              </a:rPr>
              <a:t> </a:t>
            </a:r>
            <a:r>
              <a:rPr dirty="0" sz="2600" spc="80" b="1">
                <a:latin typeface="Trebuchet MS"/>
                <a:cs typeface="Trebuchet MS"/>
              </a:rPr>
              <a:t>for</a:t>
            </a:r>
            <a:endParaRPr sz="2600">
              <a:latin typeface="Trebuchet MS"/>
              <a:cs typeface="Trebuchet MS"/>
            </a:endParaRPr>
          </a:p>
          <a:p>
            <a:pPr algn="ctr" marL="635">
              <a:lnSpc>
                <a:spcPts val="3085"/>
              </a:lnSpc>
            </a:pPr>
            <a:r>
              <a:rPr dirty="0" sz="2600" spc="114">
                <a:latin typeface="Georgia"/>
                <a:cs typeface="Georgia"/>
              </a:rPr>
              <a:t>someone</a:t>
            </a:r>
            <a:r>
              <a:rPr dirty="0" sz="2600" spc="204">
                <a:latin typeface="Georgia"/>
                <a:cs typeface="Georgia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to…</a:t>
            </a:r>
            <a:endParaRPr sz="2600">
              <a:latin typeface="Trebuchet MS"/>
              <a:cs typeface="Trebuchet MS"/>
            </a:endParaRPr>
          </a:p>
          <a:p>
            <a:pPr algn="ctr" marL="106045" marR="97155">
              <a:lnSpc>
                <a:spcPts val="1870"/>
              </a:lnSpc>
              <a:spcBef>
                <a:spcPts val="1300"/>
              </a:spcBef>
            </a:pPr>
            <a:r>
              <a:rPr dirty="0" sz="1600" spc="60">
                <a:latin typeface="Georgia"/>
                <a:cs typeface="Georgia"/>
              </a:rPr>
              <a:t>This </a:t>
            </a:r>
            <a:r>
              <a:rPr dirty="0" sz="1600" spc="75">
                <a:latin typeface="Georgia"/>
                <a:cs typeface="Georgia"/>
              </a:rPr>
              <a:t>is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40">
                <a:latin typeface="Georgia"/>
                <a:cs typeface="Georgia"/>
              </a:rPr>
              <a:t>polite </a:t>
            </a:r>
            <a:r>
              <a:rPr dirty="0" sz="1600" spc="75">
                <a:latin typeface="Georgia"/>
                <a:cs typeface="Georgia"/>
              </a:rPr>
              <a:t>request. </a:t>
            </a:r>
            <a:r>
              <a:rPr dirty="0" sz="1600" spc="110">
                <a:latin typeface="Georgia"/>
                <a:cs typeface="Georgia"/>
              </a:rPr>
              <a:t>Say </a:t>
            </a:r>
            <a:r>
              <a:rPr dirty="0" sz="1600" spc="75">
                <a:latin typeface="Georgia"/>
                <a:cs typeface="Georgia"/>
              </a:rPr>
              <a:t>this </a:t>
            </a:r>
            <a:r>
              <a:rPr dirty="0" sz="1600" spc="90">
                <a:latin typeface="Georgia"/>
                <a:cs typeface="Georgia"/>
              </a:rPr>
              <a:t>when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45">
                <a:latin typeface="Georgia"/>
                <a:cs typeface="Georgia"/>
              </a:rPr>
              <a:t>don’t  </a:t>
            </a:r>
            <a:r>
              <a:rPr dirty="0" sz="1600" spc="75">
                <a:latin typeface="Georgia"/>
                <a:cs typeface="Georgia"/>
              </a:rPr>
              <a:t>know </a:t>
            </a:r>
            <a:r>
              <a:rPr dirty="0" sz="1600">
                <a:latin typeface="Georgia"/>
                <a:cs typeface="Georgia"/>
              </a:rPr>
              <a:t>if </a:t>
            </a:r>
            <a:r>
              <a:rPr dirty="0" sz="1600" spc="70">
                <a:latin typeface="Georgia"/>
                <a:cs typeface="Georgia"/>
              </a:rPr>
              <a:t>someone </a:t>
            </a:r>
            <a:r>
              <a:rPr dirty="0" sz="1600" spc="105">
                <a:latin typeface="Georgia"/>
                <a:cs typeface="Georgia"/>
              </a:rPr>
              <a:t>can </a:t>
            </a:r>
            <a:r>
              <a:rPr dirty="0" sz="1600" spc="70">
                <a:latin typeface="Georgia"/>
                <a:cs typeface="Georgia"/>
              </a:rPr>
              <a:t>help</a:t>
            </a:r>
            <a:r>
              <a:rPr dirty="0" sz="1600" spc="40">
                <a:latin typeface="Georgia"/>
                <a:cs typeface="Georgia"/>
              </a:rPr>
              <a:t> </a:t>
            </a:r>
            <a:r>
              <a:rPr dirty="0" sz="1600" spc="85">
                <a:latin typeface="Georgia"/>
                <a:cs typeface="Georgia"/>
              </a:rPr>
              <a:t>you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9709" y="681860"/>
            <a:ext cx="5145405" cy="277495"/>
          </a:xfrm>
          <a:custGeom>
            <a:avLst/>
            <a:gdLst/>
            <a:ahLst/>
            <a:cxnLst/>
            <a:rect l="l" t="t" r="r" b="b"/>
            <a:pathLst>
              <a:path w="5145405" h="277494">
                <a:moveTo>
                  <a:pt x="5145024" y="0"/>
                </a:moveTo>
                <a:lnTo>
                  <a:pt x="0" y="0"/>
                </a:lnTo>
                <a:lnTo>
                  <a:pt x="0" y="277370"/>
                </a:lnTo>
                <a:lnTo>
                  <a:pt x="5145024" y="277370"/>
                </a:lnTo>
                <a:lnTo>
                  <a:pt x="5145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90238" y="705725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1712" y="2958706"/>
            <a:ext cx="5108575" cy="3599815"/>
          </a:xfrm>
          <a:custGeom>
            <a:avLst/>
            <a:gdLst/>
            <a:ahLst/>
            <a:cxnLst/>
            <a:rect l="l" t="t" r="r" b="b"/>
            <a:pathLst>
              <a:path w="5108575" h="3599815">
                <a:moveTo>
                  <a:pt x="0" y="3599688"/>
                </a:moveTo>
                <a:lnTo>
                  <a:pt x="5108448" y="3599688"/>
                </a:lnTo>
                <a:lnTo>
                  <a:pt x="5108448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2"/>
            <a:ext cx="5308600" cy="10058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1"/>
            <a:ext cx="6134100" cy="1043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4300" y="10438373"/>
            <a:ext cx="34467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kein Wunder, nicht verwunderlich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5"/>
            <a:ext cx="5295900" cy="1005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947038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9283" y="6805294"/>
            <a:ext cx="5209032" cy="3279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2060" y="7273149"/>
            <a:ext cx="4940935" cy="2687320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446405">
              <a:lnSpc>
                <a:spcPct val="109400"/>
              </a:lnSpc>
              <a:spcBef>
                <a:spcPts val="259"/>
              </a:spcBef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-15">
                <a:latin typeface="Georgia"/>
                <a:cs typeface="Georgia"/>
              </a:rPr>
              <a:t>”I’ll </a:t>
            </a:r>
            <a:r>
              <a:rPr dirty="0" sz="1600" spc="75">
                <a:latin typeface="Georgia"/>
                <a:cs typeface="Georgia"/>
              </a:rPr>
              <a:t>have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90">
                <a:latin typeface="Georgia"/>
                <a:cs typeface="Georgia"/>
              </a:rPr>
              <a:t>salad </a:t>
            </a:r>
            <a:r>
              <a:rPr dirty="0" sz="1600" spc="100">
                <a:latin typeface="Georgia"/>
                <a:cs typeface="Georgia"/>
              </a:rPr>
              <a:t>and </a:t>
            </a:r>
            <a:r>
              <a:rPr dirty="0" sz="1600" spc="110">
                <a:latin typeface="Georgia"/>
                <a:cs typeface="Georgia"/>
              </a:rPr>
              <a:t>an </a:t>
            </a:r>
            <a:r>
              <a:rPr dirty="0" sz="1600" spc="60">
                <a:latin typeface="Georgia"/>
                <a:cs typeface="Georgia"/>
              </a:rPr>
              <a:t>iced </a:t>
            </a:r>
            <a:r>
              <a:rPr dirty="0" sz="1600" spc="75">
                <a:latin typeface="Georgia"/>
                <a:cs typeface="Georgia"/>
              </a:rPr>
              <a:t>tea, </a:t>
            </a:r>
            <a:r>
              <a:rPr dirty="0" sz="1600" spc="65">
                <a:latin typeface="Georgia"/>
                <a:cs typeface="Georgia"/>
              </a:rPr>
              <a:t>please.”  </a:t>
            </a: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5">
                <a:latin typeface="Georgia"/>
                <a:cs typeface="Georgia"/>
              </a:rPr>
              <a:t>”</a:t>
            </a:r>
            <a:r>
              <a:rPr dirty="0" sz="1600" spc="5" b="1">
                <a:latin typeface="Trebuchet MS"/>
                <a:cs typeface="Trebuchet MS"/>
              </a:rPr>
              <a:t>W</a:t>
            </a:r>
            <a:r>
              <a:rPr dirty="0" sz="1600" spc="5" b="1">
                <a:latin typeface="Georgia"/>
                <a:cs typeface="Georgia"/>
              </a:rPr>
              <a:t>ill </a:t>
            </a:r>
            <a:r>
              <a:rPr dirty="0" sz="1600" spc="40" b="1">
                <a:latin typeface="Georgia"/>
                <a:cs typeface="Georgia"/>
              </a:rPr>
              <a:t>that </a:t>
            </a:r>
            <a:r>
              <a:rPr dirty="0" sz="1600" spc="-30" b="1">
                <a:latin typeface="Georgia"/>
                <a:cs typeface="Georgia"/>
              </a:rPr>
              <a:t>be</a:t>
            </a:r>
            <a:r>
              <a:rPr dirty="0" sz="1600" spc="30" b="1">
                <a:latin typeface="Georgia"/>
                <a:cs typeface="Georgia"/>
              </a:rPr>
              <a:t> </a:t>
            </a:r>
            <a:r>
              <a:rPr dirty="0" sz="1600" spc="20" b="1">
                <a:latin typeface="Georgia"/>
                <a:cs typeface="Georgia"/>
              </a:rPr>
              <a:t>all?</a:t>
            </a:r>
            <a:r>
              <a:rPr dirty="0" sz="1600" spc="20">
                <a:latin typeface="Georgia"/>
                <a:cs typeface="Georgia"/>
              </a:rPr>
              <a:t>”</a:t>
            </a:r>
            <a:endParaRPr sz="16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60">
                <a:latin typeface="Georgia"/>
                <a:cs typeface="Georgia"/>
              </a:rPr>
              <a:t>”Yes, </a:t>
            </a:r>
            <a:r>
              <a:rPr dirty="0" sz="1600" spc="75">
                <a:latin typeface="Georgia"/>
                <a:cs typeface="Georgia"/>
              </a:rPr>
              <a:t>that’s </a:t>
            </a:r>
            <a:r>
              <a:rPr dirty="0" sz="1600" spc="50">
                <a:latin typeface="Georgia"/>
                <a:cs typeface="Georgia"/>
              </a:rPr>
              <a:t>it, </a:t>
            </a:r>
            <a:r>
              <a:rPr dirty="0" sz="1600" spc="100">
                <a:latin typeface="Georgia"/>
                <a:cs typeface="Georgia"/>
              </a:rPr>
              <a:t>thank</a:t>
            </a:r>
            <a:r>
              <a:rPr dirty="0" sz="1600" spc="465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you.”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03505" marR="805180">
              <a:lnSpc>
                <a:spcPct val="109400"/>
              </a:lnSpc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-10">
                <a:latin typeface="Georgia"/>
                <a:cs typeface="Georgia"/>
              </a:rPr>
              <a:t>”I’d </a:t>
            </a:r>
            <a:r>
              <a:rPr dirty="0" sz="1600" spc="50">
                <a:latin typeface="Georgia"/>
                <a:cs typeface="Georgia"/>
              </a:rPr>
              <a:t>like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80">
                <a:latin typeface="Georgia"/>
                <a:cs typeface="Georgia"/>
              </a:rPr>
              <a:t>cheeseburger </a:t>
            </a:r>
            <a:r>
              <a:rPr dirty="0" sz="1600" spc="40">
                <a:latin typeface="Georgia"/>
                <a:cs typeface="Georgia"/>
              </a:rPr>
              <a:t>to go, </a:t>
            </a:r>
            <a:r>
              <a:rPr dirty="0" sz="1600" spc="65">
                <a:latin typeface="Georgia"/>
                <a:cs typeface="Georgia"/>
              </a:rPr>
              <a:t>please.”  </a:t>
            </a: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-70">
                <a:latin typeface="Georgia"/>
                <a:cs typeface="Georgia"/>
              </a:rPr>
              <a:t>”</a:t>
            </a:r>
            <a:r>
              <a:rPr dirty="0" sz="1600" spc="-70" b="1">
                <a:latin typeface="Georgia"/>
                <a:cs typeface="Georgia"/>
              </a:rPr>
              <a:t>Will </a:t>
            </a:r>
            <a:r>
              <a:rPr dirty="0" sz="1600" spc="40" b="1">
                <a:latin typeface="Georgia"/>
                <a:cs typeface="Georgia"/>
              </a:rPr>
              <a:t>that </a:t>
            </a:r>
            <a:r>
              <a:rPr dirty="0" sz="1600" spc="-30" b="1">
                <a:latin typeface="Georgia"/>
                <a:cs typeface="Georgia"/>
              </a:rPr>
              <a:t>be</a:t>
            </a:r>
            <a:r>
              <a:rPr dirty="0" sz="1600" spc="180" b="1">
                <a:latin typeface="Georgia"/>
                <a:cs typeface="Georgia"/>
              </a:rPr>
              <a:t> </a:t>
            </a:r>
            <a:r>
              <a:rPr dirty="0" sz="1600" spc="15" b="1">
                <a:latin typeface="Georgia"/>
                <a:cs typeface="Georgia"/>
              </a:rPr>
              <a:t>all?</a:t>
            </a:r>
            <a:r>
              <a:rPr dirty="0" sz="1600" spc="15">
                <a:latin typeface="Georgia"/>
                <a:cs typeface="Georgia"/>
              </a:rPr>
              <a:t>”</a:t>
            </a:r>
            <a:endParaRPr sz="16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10">
                <a:latin typeface="Georgia"/>
                <a:cs typeface="Georgia"/>
              </a:rPr>
              <a:t>”No. </a:t>
            </a:r>
            <a:r>
              <a:rPr dirty="0" sz="1600" spc="55">
                <a:latin typeface="Georgia"/>
                <a:cs typeface="Georgia"/>
              </a:rPr>
              <a:t>And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50">
                <a:latin typeface="Georgia"/>
                <a:cs typeface="Georgia"/>
              </a:rPr>
              <a:t>Diet </a:t>
            </a:r>
            <a:r>
              <a:rPr dirty="0" sz="1600" spc="90">
                <a:latin typeface="Georgia"/>
                <a:cs typeface="Georgia"/>
              </a:rPr>
              <a:t>Coke,</a:t>
            </a:r>
            <a:r>
              <a:rPr dirty="0" sz="1600" spc="95">
                <a:latin typeface="Georgia"/>
                <a:cs typeface="Georgia"/>
              </a:rPr>
              <a:t> </a:t>
            </a:r>
            <a:r>
              <a:rPr dirty="0" sz="1600" spc="30">
                <a:latin typeface="Georgia"/>
                <a:cs typeface="Georgia"/>
              </a:rPr>
              <a:t>too.”</a:t>
            </a:r>
            <a:endParaRPr sz="1600">
              <a:latin typeface="Georgia"/>
              <a:cs typeface="Georgia"/>
            </a:endParaRPr>
          </a:p>
          <a:p>
            <a:pPr marL="103505" marR="2398395">
              <a:lnSpc>
                <a:spcPct val="109400"/>
              </a:lnSpc>
              <a:spcBef>
                <a:spcPts val="1200"/>
              </a:spcBef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70" i="1">
                <a:latin typeface="Georgia"/>
                <a:cs typeface="Georgia"/>
              </a:rPr>
              <a:t>that’s </a:t>
            </a:r>
            <a:r>
              <a:rPr dirty="0" sz="1600" spc="-5" i="1">
                <a:latin typeface="Georgia"/>
                <a:cs typeface="Georgia"/>
              </a:rPr>
              <a:t>it</a:t>
            </a:r>
            <a:r>
              <a:rPr dirty="0" sz="1600" spc="-5">
                <a:latin typeface="Georgia"/>
                <a:cs typeface="Georgia"/>
              </a:rPr>
              <a:t>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 </a:t>
            </a:r>
            <a:r>
              <a:rPr dirty="0" sz="1600" spc="105">
                <a:latin typeface="Georgia"/>
                <a:cs typeface="Georgia"/>
              </a:rPr>
              <a:t>59  </a:t>
            </a: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-20" i="1">
                <a:latin typeface="Georgia"/>
                <a:cs typeface="Georgia"/>
              </a:rPr>
              <a:t>to </a:t>
            </a:r>
            <a:r>
              <a:rPr dirty="0" sz="1600" spc="10" i="1">
                <a:latin typeface="Georgia"/>
                <a:cs typeface="Georgia"/>
              </a:rPr>
              <a:t>go</a:t>
            </a:r>
            <a:r>
              <a:rPr dirty="0" sz="1600" spc="10">
                <a:latin typeface="Georgia"/>
                <a:cs typeface="Georgia"/>
              </a:rPr>
              <a:t>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70">
                <a:latin typeface="Georgia"/>
                <a:cs typeface="Georgia"/>
              </a:rPr>
              <a:t>page </a:t>
            </a:r>
            <a:r>
              <a:rPr dirty="0" sz="1600" spc="85">
                <a:latin typeface="Georgia"/>
                <a:cs typeface="Georgia"/>
              </a:rPr>
              <a:t>270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434" y="10563473"/>
            <a:ext cx="51811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44971" y="10322171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latin typeface="Georgia"/>
                <a:cs typeface="Georgia"/>
              </a:rPr>
              <a:t>2</a:t>
            </a:r>
            <a:r>
              <a:rPr dirty="0" sz="1400" spc="65">
                <a:latin typeface="Georgia"/>
                <a:cs typeface="Georgia"/>
              </a:rPr>
              <a:t>6</a:t>
            </a:r>
            <a:r>
              <a:rPr dirty="0" sz="1400" spc="75">
                <a:latin typeface="Georgia"/>
                <a:cs typeface="Georgia"/>
              </a:rPr>
              <a:t>9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37" y="1015618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04"/>
              </a:spcBef>
            </a:pPr>
            <a:r>
              <a:rPr dirty="0" sz="2600" spc="-125" b="1">
                <a:latin typeface="Georgia"/>
                <a:cs typeface="Georgia"/>
              </a:rPr>
              <a:t>Will </a:t>
            </a:r>
            <a:r>
              <a:rPr dirty="0" sz="2600" spc="65" b="1">
                <a:latin typeface="Georgia"/>
                <a:cs typeface="Georgia"/>
              </a:rPr>
              <a:t>that </a:t>
            </a:r>
            <a:r>
              <a:rPr dirty="0" sz="2600" spc="-55" b="1">
                <a:latin typeface="Georgia"/>
                <a:cs typeface="Georgia"/>
              </a:rPr>
              <a:t>be</a:t>
            </a:r>
            <a:r>
              <a:rPr dirty="0" sz="2600" spc="195" b="1">
                <a:latin typeface="Georgia"/>
                <a:cs typeface="Georgia"/>
              </a:rPr>
              <a:t> </a:t>
            </a:r>
            <a:r>
              <a:rPr dirty="0" sz="2600" spc="55" b="1">
                <a:latin typeface="Georgia"/>
                <a:cs typeface="Georgia"/>
              </a:rPr>
              <a:t>all?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600" spc="-35" b="1">
                <a:latin typeface="Georgia"/>
                <a:cs typeface="Georgia"/>
              </a:rPr>
              <a:t>Is </a:t>
            </a:r>
            <a:r>
              <a:rPr dirty="0" sz="1600" spc="40" b="1">
                <a:latin typeface="Georgia"/>
                <a:cs typeface="Georgia"/>
              </a:rPr>
              <a:t>that </a:t>
            </a:r>
            <a:r>
              <a:rPr dirty="0" sz="1600" spc="35" b="1">
                <a:latin typeface="Georgia"/>
                <a:cs typeface="Georgia"/>
              </a:rPr>
              <a:t>the </a:t>
            </a:r>
            <a:r>
              <a:rPr dirty="0" sz="1600" spc="5" b="1">
                <a:latin typeface="Georgia"/>
                <a:cs typeface="Georgia"/>
              </a:rPr>
              <a:t>only </a:t>
            </a:r>
            <a:r>
              <a:rPr dirty="0" sz="1600" spc="15" b="1">
                <a:latin typeface="Georgia"/>
                <a:cs typeface="Georgia"/>
              </a:rPr>
              <a:t>thing </a:t>
            </a:r>
            <a:r>
              <a:rPr dirty="0" sz="1600" spc="5" b="1">
                <a:latin typeface="Georgia"/>
                <a:cs typeface="Georgia"/>
              </a:rPr>
              <a:t>you</a:t>
            </a:r>
            <a:r>
              <a:rPr dirty="0" sz="1600" spc="385" b="1">
                <a:latin typeface="Georgia"/>
                <a:cs typeface="Georgia"/>
              </a:rPr>
              <a:t> </a:t>
            </a:r>
            <a:r>
              <a:rPr dirty="0" sz="1600" spc="20" b="1">
                <a:latin typeface="Georgia"/>
                <a:cs typeface="Georgia"/>
              </a:rPr>
              <a:t>want?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600" spc="75">
                <a:latin typeface="Georgia"/>
                <a:cs typeface="Georgia"/>
              </a:rPr>
              <a:t>Servers </a:t>
            </a:r>
            <a:r>
              <a:rPr dirty="0" sz="1600" spc="105">
                <a:latin typeface="Georgia"/>
                <a:cs typeface="Georgia"/>
              </a:rPr>
              <a:t>say </a:t>
            </a:r>
            <a:r>
              <a:rPr dirty="0" sz="1600" spc="75">
                <a:latin typeface="Georgia"/>
                <a:cs typeface="Georgia"/>
              </a:rPr>
              <a:t>this </a:t>
            </a:r>
            <a:r>
              <a:rPr dirty="0" sz="1600" spc="60">
                <a:latin typeface="Georgia"/>
                <a:cs typeface="Georgia"/>
              </a:rPr>
              <a:t>in</a:t>
            </a:r>
            <a:r>
              <a:rPr dirty="0" sz="1600" spc="265">
                <a:latin typeface="Georgia"/>
                <a:cs typeface="Georgia"/>
              </a:rPr>
              <a:t> </a:t>
            </a:r>
            <a:r>
              <a:rPr dirty="0" sz="1600" spc="90">
                <a:latin typeface="Georgia"/>
                <a:cs typeface="Georgia"/>
              </a:rPr>
              <a:t>restaurants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842" y="681861"/>
            <a:ext cx="5145405" cy="277495"/>
          </a:xfrm>
          <a:custGeom>
            <a:avLst/>
            <a:gdLst/>
            <a:ahLst/>
            <a:cxnLst/>
            <a:rect l="l" t="t" r="r" b="b"/>
            <a:pathLst>
              <a:path w="5145405" h="277494">
                <a:moveTo>
                  <a:pt x="5145024" y="0"/>
                </a:moveTo>
                <a:lnTo>
                  <a:pt x="0" y="0"/>
                </a:lnTo>
                <a:lnTo>
                  <a:pt x="0" y="277369"/>
                </a:lnTo>
                <a:lnTo>
                  <a:pt x="5145024" y="277369"/>
                </a:lnTo>
                <a:lnTo>
                  <a:pt x="5145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28364" y="705739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9845" y="2958706"/>
            <a:ext cx="5108575" cy="3599815"/>
          </a:xfrm>
          <a:custGeom>
            <a:avLst/>
            <a:gdLst/>
            <a:ahLst/>
            <a:cxnLst/>
            <a:rect l="l" t="t" r="r" b="b"/>
            <a:pathLst>
              <a:path w="5108575" h="3599815">
                <a:moveTo>
                  <a:pt x="0" y="3599688"/>
                </a:moveTo>
                <a:lnTo>
                  <a:pt x="5108448" y="3599688"/>
                </a:lnTo>
                <a:lnTo>
                  <a:pt x="5108448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213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1004252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9283" y="6862508"/>
            <a:ext cx="5209032" cy="3279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2060" y="7330363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5588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440"/>
              </a:spcBef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-55">
                <a:latin typeface="Georgia"/>
                <a:cs typeface="Georgia"/>
              </a:rPr>
              <a:t>“I </a:t>
            </a:r>
            <a:r>
              <a:rPr dirty="0" sz="1600" spc="60">
                <a:latin typeface="Georgia"/>
                <a:cs typeface="Georgia"/>
              </a:rPr>
              <a:t>wonder </a:t>
            </a:r>
            <a:r>
              <a:rPr dirty="0" sz="1600" spc="65">
                <a:latin typeface="Georgia"/>
                <a:cs typeface="Georgia"/>
              </a:rPr>
              <a:t>how </a:t>
            </a:r>
            <a:r>
              <a:rPr dirty="0" sz="1600" spc="114">
                <a:latin typeface="Georgia"/>
                <a:cs typeface="Georgia"/>
              </a:rPr>
              <a:t>much </a:t>
            </a:r>
            <a:r>
              <a:rPr dirty="0" sz="1600" spc="85">
                <a:latin typeface="Georgia"/>
                <a:cs typeface="Georgia"/>
              </a:rPr>
              <a:t>that </a:t>
            </a:r>
            <a:r>
              <a:rPr dirty="0" sz="1600" spc="75">
                <a:latin typeface="Georgia"/>
                <a:cs typeface="Georgia"/>
              </a:rPr>
              <a:t>jacket</a:t>
            </a:r>
            <a:r>
              <a:rPr dirty="0" sz="1600" spc="-45">
                <a:latin typeface="Georgia"/>
                <a:cs typeface="Georgia"/>
              </a:rPr>
              <a:t> </a:t>
            </a:r>
            <a:r>
              <a:rPr dirty="0" sz="1600" spc="70">
                <a:latin typeface="Georgia"/>
                <a:cs typeface="Georgia"/>
              </a:rPr>
              <a:t>costs.”</a:t>
            </a:r>
            <a:endParaRPr sz="1600">
              <a:latin typeface="Georgia"/>
              <a:cs typeface="Georgia"/>
            </a:endParaRPr>
          </a:p>
          <a:p>
            <a:pPr marL="367665" marR="801370" indent="-264795">
              <a:lnSpc>
                <a:spcPct val="109400"/>
              </a:lnSpc>
            </a:pP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-5">
                <a:latin typeface="Georgia"/>
                <a:cs typeface="Georgia"/>
              </a:rPr>
              <a:t>“</a:t>
            </a:r>
            <a:r>
              <a:rPr dirty="0" sz="1600" spc="-5" b="1">
                <a:latin typeface="Georgia"/>
                <a:cs typeface="Georgia"/>
              </a:rPr>
              <a:t>At </a:t>
            </a:r>
            <a:r>
              <a:rPr dirty="0" sz="1600" spc="15" b="1">
                <a:latin typeface="Georgia"/>
                <a:cs typeface="Georgia"/>
              </a:rPr>
              <a:t>least </a:t>
            </a:r>
            <a:r>
              <a:rPr dirty="0" sz="1600" spc="35">
                <a:latin typeface="Georgia"/>
                <a:cs typeface="Georgia"/>
              </a:rPr>
              <a:t>$200. </a:t>
            </a:r>
            <a:r>
              <a:rPr dirty="0" sz="1600" spc="60">
                <a:latin typeface="Georgia"/>
                <a:cs typeface="Georgia"/>
              </a:rPr>
              <a:t>Maybe </a:t>
            </a:r>
            <a:r>
              <a:rPr dirty="0" sz="1600" spc="65">
                <a:latin typeface="Georgia"/>
                <a:cs typeface="Georgia"/>
              </a:rPr>
              <a:t>even </a:t>
            </a:r>
            <a:r>
              <a:rPr dirty="0" sz="1600" spc="10">
                <a:latin typeface="Georgia"/>
                <a:cs typeface="Georgia"/>
              </a:rPr>
              <a:t>$300! </a:t>
            </a:r>
            <a:r>
              <a:rPr dirty="0" sz="1600" spc="25">
                <a:latin typeface="Georgia"/>
                <a:cs typeface="Georgia"/>
              </a:rPr>
              <a:t>It’s  </a:t>
            </a:r>
            <a:r>
              <a:rPr dirty="0" sz="1600" spc="75">
                <a:latin typeface="Georgia"/>
                <a:cs typeface="Georgia"/>
              </a:rPr>
              <a:t>made </a:t>
            </a:r>
            <a:r>
              <a:rPr dirty="0" sz="1600" spc="5">
                <a:latin typeface="Georgia"/>
                <a:cs typeface="Georgia"/>
              </a:rPr>
              <a:t>of</a:t>
            </a:r>
            <a:r>
              <a:rPr dirty="0" sz="1600" spc="210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leather.”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69545" marR="440690" indent="-66675">
              <a:lnSpc>
                <a:spcPct val="109400"/>
              </a:lnSpc>
            </a:pPr>
            <a:r>
              <a:rPr dirty="0" sz="1600" spc="50">
                <a:latin typeface="Georgia"/>
                <a:cs typeface="Georgia"/>
              </a:rPr>
              <a:t>“That </a:t>
            </a:r>
            <a:r>
              <a:rPr dirty="0" sz="1600" spc="65">
                <a:latin typeface="Georgia"/>
                <a:cs typeface="Georgia"/>
              </a:rPr>
              <a:t>piano </a:t>
            </a:r>
            <a:r>
              <a:rPr dirty="0" sz="1600" spc="75">
                <a:latin typeface="Georgia"/>
                <a:cs typeface="Georgia"/>
              </a:rPr>
              <a:t>is </a:t>
            </a:r>
            <a:r>
              <a:rPr dirty="0" sz="1600" spc="55">
                <a:latin typeface="Georgia"/>
                <a:cs typeface="Georgia"/>
              </a:rPr>
              <a:t>heavy! </a:t>
            </a:r>
            <a:r>
              <a:rPr dirty="0" sz="1600" spc="70">
                <a:latin typeface="Georgia"/>
                <a:cs typeface="Georgia"/>
              </a:rPr>
              <a:t>You </a:t>
            </a:r>
            <a:r>
              <a:rPr dirty="0" sz="1600" spc="75">
                <a:latin typeface="Georgia"/>
                <a:cs typeface="Georgia"/>
              </a:rPr>
              <a:t>need </a:t>
            </a:r>
            <a:r>
              <a:rPr dirty="0" sz="1600" spc="30" b="1">
                <a:latin typeface="Georgia"/>
                <a:cs typeface="Georgia"/>
              </a:rPr>
              <a:t>at </a:t>
            </a:r>
            <a:r>
              <a:rPr dirty="0" sz="1600" spc="15" b="1">
                <a:latin typeface="Georgia"/>
                <a:cs typeface="Georgia"/>
              </a:rPr>
              <a:t>least </a:t>
            </a:r>
            <a:r>
              <a:rPr dirty="0" sz="1600" spc="55">
                <a:latin typeface="Georgia"/>
                <a:cs typeface="Georgia"/>
              </a:rPr>
              <a:t>four  </a:t>
            </a:r>
            <a:r>
              <a:rPr dirty="0" sz="1600" spc="45">
                <a:latin typeface="Georgia"/>
                <a:cs typeface="Georgia"/>
              </a:rPr>
              <a:t>people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65">
                <a:latin typeface="Georgia"/>
                <a:cs typeface="Georgia"/>
              </a:rPr>
              <a:t>help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80">
                <a:latin typeface="Georgia"/>
                <a:cs typeface="Georgia"/>
              </a:rPr>
              <a:t>carry</a:t>
            </a:r>
            <a:r>
              <a:rPr dirty="0" sz="1600" spc="420">
                <a:latin typeface="Georgia"/>
                <a:cs typeface="Georgia"/>
              </a:rPr>
              <a:t> </a:t>
            </a:r>
            <a:r>
              <a:rPr dirty="0" sz="1600" spc="35">
                <a:latin typeface="Georgia"/>
                <a:cs typeface="Georgia"/>
              </a:rPr>
              <a:t>it.”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65" i="1">
                <a:latin typeface="Georgia"/>
                <a:cs typeface="Georgia"/>
              </a:rPr>
              <a:t>made </a:t>
            </a:r>
            <a:r>
              <a:rPr dirty="0" sz="1600" spc="35" i="1">
                <a:latin typeface="Georgia"/>
                <a:cs typeface="Georgia"/>
              </a:rPr>
              <a:t>of</a:t>
            </a:r>
            <a:r>
              <a:rPr dirty="0" sz="1600" spc="35">
                <a:latin typeface="Georgia"/>
                <a:cs typeface="Georgia"/>
              </a:rPr>
              <a:t>, </a:t>
            </a:r>
            <a:r>
              <a:rPr dirty="0" sz="1600" spc="80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</a:t>
            </a:r>
            <a:r>
              <a:rPr dirty="0" sz="1600" spc="445">
                <a:latin typeface="Georgia"/>
                <a:cs typeface="Georgia"/>
              </a:rPr>
              <a:t> </a:t>
            </a:r>
            <a:r>
              <a:rPr dirty="0" sz="1600" spc="155">
                <a:latin typeface="Georgia"/>
                <a:cs typeface="Georgia"/>
              </a:rPr>
              <a:t>122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348" y="10620688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67460" y="10379385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latin typeface="Georgia"/>
                <a:cs typeface="Georgia"/>
              </a:rPr>
              <a:t>2</a:t>
            </a:r>
            <a:r>
              <a:rPr dirty="0" sz="1400" spc="155">
                <a:latin typeface="Georgia"/>
                <a:cs typeface="Georgia"/>
              </a:rPr>
              <a:t>7</a:t>
            </a:r>
            <a:r>
              <a:rPr dirty="0" sz="1400" spc="85">
                <a:latin typeface="Georgia"/>
                <a:cs typeface="Georgia"/>
              </a:rPr>
              <a:t>2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37" y="1072832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55" b="1">
                <a:latin typeface="Georgia"/>
                <a:cs typeface="Georgia"/>
              </a:rPr>
              <a:t>at </a:t>
            </a:r>
            <a:r>
              <a:rPr dirty="0" sz="2600" spc="25" b="1">
                <a:latin typeface="Georgia"/>
                <a:cs typeface="Georgia"/>
              </a:rPr>
              <a:t>least</a:t>
            </a:r>
            <a:r>
              <a:rPr dirty="0" sz="2600" spc="380" b="1">
                <a:latin typeface="Georgia"/>
                <a:cs typeface="Georgia"/>
              </a:rPr>
              <a:t> </a:t>
            </a:r>
            <a:r>
              <a:rPr dirty="0" sz="2600" spc="325">
                <a:latin typeface="Georgia"/>
                <a:cs typeface="Georgia"/>
              </a:rPr>
              <a:t>21</a:t>
            </a:r>
            <a:endParaRPr sz="2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1600" spc="190">
                <a:latin typeface="Georgia"/>
                <a:cs typeface="Georgia"/>
              </a:rPr>
              <a:t>21 </a:t>
            </a:r>
            <a:r>
              <a:rPr dirty="0" sz="1600" spc="-70" b="1">
                <a:latin typeface="Georgia"/>
                <a:cs typeface="Georgia"/>
              </a:rPr>
              <a:t>or </a:t>
            </a:r>
            <a:r>
              <a:rPr dirty="0" sz="1600" spc="-40" b="1">
                <a:latin typeface="Georgia"/>
                <a:cs typeface="Georgia"/>
              </a:rPr>
              <a:t>more </a:t>
            </a:r>
            <a:r>
              <a:rPr dirty="0" sz="1600" spc="5" b="1">
                <a:latin typeface="Georgia"/>
                <a:cs typeface="Georgia"/>
              </a:rPr>
              <a:t>than</a:t>
            </a:r>
            <a:r>
              <a:rPr dirty="0" sz="1600" spc="-229" b="1">
                <a:latin typeface="Georgia"/>
                <a:cs typeface="Georgia"/>
              </a:rPr>
              <a:t> </a:t>
            </a:r>
            <a:r>
              <a:rPr dirty="0" sz="1600" spc="195">
                <a:latin typeface="Georgia"/>
                <a:cs typeface="Georgia"/>
              </a:rPr>
              <a:t>21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582" y="705040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9845" y="3054032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947038"/>
            <a:ext cx="5199888" cy="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39434" y="10563473"/>
            <a:ext cx="5181111" cy="17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44971" y="10322171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latin typeface="Georgia"/>
                <a:cs typeface="Georgia"/>
              </a:rPr>
              <a:t>2</a:t>
            </a:r>
            <a:r>
              <a:rPr dirty="0" sz="1400" spc="155">
                <a:latin typeface="Georgia"/>
                <a:cs typeface="Georgia"/>
              </a:rPr>
              <a:t>7</a:t>
            </a:r>
            <a:r>
              <a:rPr dirty="0" sz="1400" spc="95">
                <a:latin typeface="Georgia"/>
                <a:cs typeface="Georgia"/>
              </a:rPr>
              <a:t>3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237" y="1015616"/>
            <a:ext cx="4989830" cy="4013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730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215"/>
              </a:spcBef>
            </a:pPr>
            <a:r>
              <a:rPr dirty="0" sz="2400" spc="-75" b="1">
                <a:latin typeface="Georgia"/>
                <a:cs typeface="Georgia"/>
              </a:rPr>
              <a:t>GRAB </a:t>
            </a:r>
            <a:r>
              <a:rPr dirty="0" sz="2400" spc="-95" b="1">
                <a:latin typeface="Georgia"/>
                <a:cs typeface="Georgia"/>
              </a:rPr>
              <a:t>A </a:t>
            </a:r>
            <a:r>
              <a:rPr dirty="0" sz="2400" spc="-80" b="1">
                <a:latin typeface="Georgia"/>
                <a:cs typeface="Georgia"/>
              </a:rPr>
              <a:t>PENCIL! </a:t>
            </a:r>
            <a:r>
              <a:rPr dirty="0" sz="2400" spc="-490" b="1">
                <a:latin typeface="Georgia"/>
                <a:cs typeface="Georgia"/>
              </a:rPr>
              <a:t>– </a:t>
            </a:r>
            <a:r>
              <a:rPr dirty="0" sz="2400" b="1">
                <a:latin typeface="Georgia"/>
                <a:cs typeface="Georgia"/>
              </a:rPr>
              <a:t>Puzzle</a:t>
            </a:r>
            <a:r>
              <a:rPr dirty="0" sz="2400" spc="484" b="1">
                <a:latin typeface="Georgia"/>
                <a:cs typeface="Georgia"/>
              </a:rPr>
              <a:t> </a:t>
            </a:r>
            <a:r>
              <a:rPr dirty="0" sz="2400" spc="-50" b="1">
                <a:latin typeface="Georgia"/>
                <a:cs typeface="Georgia"/>
              </a:rPr>
              <a:t>#39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845" y="1710550"/>
            <a:ext cx="5113020" cy="82524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97840">
              <a:lnSpc>
                <a:spcPts val="1660"/>
              </a:lnSpc>
              <a:spcBef>
                <a:spcPts val="1170"/>
              </a:spcBef>
            </a:pPr>
            <a:r>
              <a:rPr dirty="0" u="sng" sz="1400" spc="8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ACROSS</a:t>
            </a:r>
            <a:endParaRPr sz="1400">
              <a:latin typeface="Georgia"/>
              <a:cs typeface="Georgia"/>
            </a:endParaRPr>
          </a:p>
          <a:p>
            <a:pPr marL="955040" marR="782320" indent="-228600">
              <a:lnSpc>
                <a:spcPts val="1639"/>
              </a:lnSpc>
              <a:spcBef>
                <a:spcPts val="70"/>
              </a:spcBef>
              <a:tabLst>
                <a:tab pos="2586990" algn="l"/>
                <a:tab pos="2821940" algn="l"/>
              </a:tabLst>
            </a:pPr>
            <a:r>
              <a:rPr dirty="0" sz="1400" spc="80">
                <a:latin typeface="Georgia"/>
                <a:cs typeface="Georgia"/>
              </a:rPr>
              <a:t>1) </a:t>
            </a:r>
            <a:r>
              <a:rPr dirty="0" sz="1400">
                <a:latin typeface="Georgia"/>
                <a:cs typeface="Georgia"/>
              </a:rPr>
              <a:t>“To </a:t>
            </a:r>
            <a:r>
              <a:rPr dirty="0" sz="1400" spc="95">
                <a:latin typeface="Georgia"/>
                <a:cs typeface="Georgia"/>
              </a:rPr>
              <a:t>buy </a:t>
            </a:r>
            <a:r>
              <a:rPr dirty="0" sz="1400" spc="105">
                <a:latin typeface="Georgia"/>
                <a:cs typeface="Georgia"/>
              </a:rPr>
              <a:t>a </a:t>
            </a:r>
            <a:r>
              <a:rPr dirty="0" sz="1400" spc="85">
                <a:latin typeface="Georgia"/>
                <a:cs typeface="Georgia"/>
              </a:rPr>
              <a:t>house, </a:t>
            </a:r>
            <a:r>
              <a:rPr dirty="0" sz="1400" spc="80">
                <a:latin typeface="Georgia"/>
                <a:cs typeface="Georgia"/>
              </a:rPr>
              <a:t>you </a:t>
            </a:r>
            <a:r>
              <a:rPr dirty="0" sz="1400" spc="60">
                <a:latin typeface="Georgia"/>
                <a:cs typeface="Georgia"/>
              </a:rPr>
              <a:t>need </a:t>
            </a:r>
            <a:r>
              <a:rPr dirty="0" sz="1400" spc="40">
                <a:latin typeface="Georgia"/>
                <a:cs typeface="Georgia"/>
              </a:rPr>
              <a:t>$100000 or  </a:t>
            </a:r>
            <a:r>
              <a:rPr dirty="0" sz="1400" spc="55">
                <a:latin typeface="Georgia"/>
                <a:cs typeface="Georgia"/>
              </a:rPr>
              <a:t>more.</a:t>
            </a:r>
            <a:r>
              <a:rPr dirty="0" sz="1400" spc="110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You</a:t>
            </a:r>
            <a:r>
              <a:rPr dirty="0" sz="1400" spc="114">
                <a:latin typeface="Georgia"/>
                <a:cs typeface="Georgia"/>
              </a:rPr>
              <a:t> </a:t>
            </a:r>
            <a:r>
              <a:rPr dirty="0" sz="1400" spc="60">
                <a:latin typeface="Georgia"/>
                <a:cs typeface="Georgia"/>
              </a:rPr>
              <a:t>need</a:t>
            </a:r>
            <a:r>
              <a:rPr dirty="0" u="sng" sz="1400" spc="6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35">
                <a:latin typeface="Georgia"/>
                <a:cs typeface="Georgia"/>
              </a:rPr>
              <a:t>$100000.”</a:t>
            </a:r>
            <a:endParaRPr sz="1400">
              <a:latin typeface="Georgia"/>
              <a:cs typeface="Georgia"/>
            </a:endParaRPr>
          </a:p>
          <a:p>
            <a:pPr marL="726440">
              <a:lnSpc>
                <a:spcPts val="1580"/>
              </a:lnSpc>
              <a:tabLst>
                <a:tab pos="4459605" algn="l"/>
              </a:tabLst>
            </a:pPr>
            <a:r>
              <a:rPr dirty="0" sz="1400" spc="-5">
                <a:latin typeface="Georgia"/>
                <a:cs typeface="Georgia"/>
              </a:rPr>
              <a:t>3)  </a:t>
            </a:r>
            <a:r>
              <a:rPr dirty="0" sz="1400" spc="75">
                <a:latin typeface="Georgia"/>
                <a:cs typeface="Georgia"/>
              </a:rPr>
              <a:t>“Thanks </a:t>
            </a:r>
            <a:r>
              <a:rPr dirty="0" sz="1400" spc="20">
                <a:latin typeface="Georgia"/>
                <a:cs typeface="Georgia"/>
              </a:rPr>
              <a:t>for </a:t>
            </a:r>
            <a:r>
              <a:rPr dirty="0" sz="1400" spc="50">
                <a:latin typeface="Georgia"/>
                <a:cs typeface="Georgia"/>
              </a:rPr>
              <a:t>waiting </a:t>
            </a:r>
            <a:r>
              <a:rPr dirty="0" sz="1400" spc="20">
                <a:latin typeface="Georgia"/>
                <a:cs typeface="Georgia"/>
              </a:rPr>
              <a:t>for </a:t>
            </a:r>
            <a:r>
              <a:rPr dirty="0" sz="1400" spc="70">
                <a:latin typeface="Georgia"/>
                <a:cs typeface="Georgia"/>
              </a:rPr>
              <a:t>me. </a:t>
            </a:r>
            <a:r>
              <a:rPr dirty="0" sz="1400" spc="35">
                <a:latin typeface="Georgia"/>
                <a:cs typeface="Georgia"/>
              </a:rPr>
              <a:t>Have</a:t>
            </a:r>
            <a:r>
              <a:rPr dirty="0" sz="1400" spc="220">
                <a:latin typeface="Georgia"/>
                <a:cs typeface="Georgia"/>
              </a:rPr>
              <a:t> </a:t>
            </a:r>
            <a:r>
              <a:rPr dirty="0" sz="1400" spc="75">
                <a:latin typeface="Georgia"/>
                <a:cs typeface="Georgia"/>
              </a:rPr>
              <a:t>you</a:t>
            </a:r>
            <a:r>
              <a:rPr dirty="0" sz="1400" spc="95">
                <a:latin typeface="Georgia"/>
                <a:cs typeface="Georgi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  <a:p>
            <a:pPr marL="955040">
              <a:lnSpc>
                <a:spcPts val="1645"/>
              </a:lnSpc>
              <a:tabLst>
                <a:tab pos="1821814" algn="l"/>
              </a:tabLst>
            </a:pPr>
            <a:r>
              <a:rPr dirty="0" sz="1400" spc="50">
                <a:latin typeface="Georgia"/>
                <a:cs typeface="Georgia"/>
              </a:rPr>
              <a:t>waiting</a:t>
            </a:r>
            <a:r>
              <a:rPr dirty="0" u="sng" sz="1400" spc="5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30">
                <a:latin typeface="Georgia"/>
                <a:cs typeface="Georgia"/>
              </a:rPr>
              <a:t>?”</a:t>
            </a:r>
            <a:endParaRPr sz="1400">
              <a:latin typeface="Georgia"/>
              <a:cs typeface="Georgia"/>
            </a:endParaRPr>
          </a:p>
          <a:p>
            <a:pPr marL="955040">
              <a:lnSpc>
                <a:spcPts val="1645"/>
              </a:lnSpc>
            </a:pPr>
            <a:r>
              <a:rPr dirty="0" sz="1400" spc="10">
                <a:latin typeface="Georgia"/>
                <a:cs typeface="Georgia"/>
              </a:rPr>
              <a:t>“No, </a:t>
            </a:r>
            <a:r>
              <a:rPr dirty="0" sz="1400" spc="50">
                <a:latin typeface="Georgia"/>
                <a:cs typeface="Georgia"/>
              </a:rPr>
              <a:t>only </a:t>
            </a:r>
            <a:r>
              <a:rPr dirty="0" sz="1400" spc="80">
                <a:latin typeface="Georgia"/>
                <a:cs typeface="Georgia"/>
              </a:rPr>
              <a:t>about </a:t>
            </a:r>
            <a:r>
              <a:rPr dirty="0" sz="1400" spc="15">
                <a:latin typeface="Georgia"/>
                <a:cs typeface="Georgia"/>
              </a:rPr>
              <a:t>five</a:t>
            </a:r>
            <a:r>
              <a:rPr dirty="0" sz="1400" spc="290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minutes.”</a:t>
            </a:r>
            <a:endParaRPr sz="1400">
              <a:latin typeface="Georgia"/>
              <a:cs typeface="Georgia"/>
            </a:endParaRPr>
          </a:p>
          <a:p>
            <a:pPr algn="just" marL="955040" marR="2446020" indent="-228600">
              <a:lnSpc>
                <a:spcPts val="1639"/>
              </a:lnSpc>
              <a:spcBef>
                <a:spcPts val="70"/>
              </a:spcBef>
            </a:pPr>
            <a:r>
              <a:rPr dirty="0" sz="1400" spc="10">
                <a:latin typeface="Georgia"/>
                <a:cs typeface="Georgia"/>
              </a:rPr>
              <a:t>5) </a:t>
            </a:r>
            <a:r>
              <a:rPr dirty="0" sz="1400" spc="50">
                <a:latin typeface="Georgia"/>
                <a:cs typeface="Georgia"/>
              </a:rPr>
              <a:t>“One </a:t>
            </a:r>
            <a:r>
              <a:rPr dirty="0" sz="1400" spc="30">
                <a:latin typeface="Georgia"/>
                <a:cs typeface="Georgia"/>
              </a:rPr>
              <a:t>coffee </a:t>
            </a:r>
            <a:r>
              <a:rPr dirty="0" sz="1400" spc="55">
                <a:latin typeface="Georgia"/>
                <a:cs typeface="Georgia"/>
              </a:rPr>
              <a:t>please.”  </a:t>
            </a:r>
            <a:r>
              <a:rPr dirty="0" sz="1400" spc="30">
                <a:latin typeface="Georgia"/>
                <a:cs typeface="Georgia"/>
              </a:rPr>
              <a:t>“For </a:t>
            </a:r>
            <a:r>
              <a:rPr dirty="0" sz="1400" spc="55">
                <a:latin typeface="Georgia"/>
                <a:cs typeface="Georgia"/>
              </a:rPr>
              <a:t>here </a:t>
            </a:r>
            <a:r>
              <a:rPr dirty="0" sz="1400" spc="40">
                <a:latin typeface="Georgia"/>
                <a:cs typeface="Georgia"/>
              </a:rPr>
              <a:t>or</a:t>
            </a:r>
            <a:r>
              <a:rPr dirty="0" sz="1400" spc="40">
                <a:latin typeface="Georgia"/>
                <a:cs typeface="Georgia"/>
              </a:rPr>
              <a:t> </a:t>
            </a:r>
            <a:r>
              <a:rPr dirty="0" sz="1400" spc="30">
                <a:latin typeface="Georgia"/>
                <a:cs typeface="Georgia"/>
              </a:rPr>
              <a:t>?”  </a:t>
            </a:r>
            <a:r>
              <a:rPr dirty="0" sz="1400" spc="-10">
                <a:latin typeface="Georgia"/>
                <a:cs typeface="Georgia"/>
              </a:rPr>
              <a:t>“I’ll </a:t>
            </a:r>
            <a:r>
              <a:rPr dirty="0" sz="1400" spc="60">
                <a:latin typeface="Georgia"/>
                <a:cs typeface="Georgia"/>
              </a:rPr>
              <a:t>drink </a:t>
            </a:r>
            <a:r>
              <a:rPr dirty="0" sz="1400" spc="30">
                <a:latin typeface="Georgia"/>
                <a:cs typeface="Georgia"/>
              </a:rPr>
              <a:t>it</a:t>
            </a:r>
            <a:r>
              <a:rPr dirty="0" sz="1400" spc="235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here.”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marL="497840">
              <a:lnSpc>
                <a:spcPts val="1660"/>
              </a:lnSpc>
              <a:spcBef>
                <a:spcPts val="5"/>
              </a:spcBef>
            </a:pPr>
            <a:r>
              <a:rPr dirty="0" u="sng" sz="1400" spc="2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DOWN</a:t>
            </a:r>
            <a:endParaRPr sz="1400">
              <a:latin typeface="Georgia"/>
              <a:cs typeface="Georgia"/>
            </a:endParaRPr>
          </a:p>
          <a:p>
            <a:pPr marL="955040" marR="567690" indent="-228600">
              <a:lnSpc>
                <a:spcPts val="1639"/>
              </a:lnSpc>
              <a:spcBef>
                <a:spcPts val="70"/>
              </a:spcBef>
              <a:buAutoNum type="arabicParenR" startAt="2"/>
              <a:tabLst>
                <a:tab pos="955675" algn="l"/>
                <a:tab pos="3261360" algn="l"/>
                <a:tab pos="3496310" algn="l"/>
              </a:tabLst>
            </a:pPr>
            <a:r>
              <a:rPr dirty="0" sz="1400" spc="-50">
                <a:latin typeface="Georgia"/>
                <a:cs typeface="Georgia"/>
              </a:rPr>
              <a:t>“I </a:t>
            </a:r>
            <a:r>
              <a:rPr dirty="0" sz="1400" spc="60">
                <a:latin typeface="Georgia"/>
                <a:cs typeface="Georgia"/>
              </a:rPr>
              <a:t>need </a:t>
            </a:r>
            <a:r>
              <a:rPr dirty="0" sz="1400" spc="105">
                <a:latin typeface="Georgia"/>
                <a:cs typeface="Georgia"/>
              </a:rPr>
              <a:t>a </a:t>
            </a:r>
            <a:r>
              <a:rPr dirty="0" sz="1400" spc="55">
                <a:latin typeface="Georgia"/>
                <a:cs typeface="Georgia"/>
              </a:rPr>
              <a:t>10-foot ladder. </a:t>
            </a:r>
            <a:r>
              <a:rPr dirty="0" sz="1400" spc="60">
                <a:latin typeface="Georgia"/>
                <a:cs typeface="Georgia"/>
              </a:rPr>
              <a:t>This </a:t>
            </a:r>
            <a:r>
              <a:rPr dirty="0" sz="1400" spc="55">
                <a:latin typeface="Georgia"/>
                <a:cs typeface="Georgia"/>
              </a:rPr>
              <a:t>one </a:t>
            </a:r>
            <a:r>
              <a:rPr dirty="0" sz="1400" spc="60">
                <a:latin typeface="Georgia"/>
                <a:cs typeface="Georgia"/>
              </a:rPr>
              <a:t>is </a:t>
            </a:r>
            <a:r>
              <a:rPr dirty="0" sz="1400" spc="50">
                <a:latin typeface="Georgia"/>
                <a:cs typeface="Georgia"/>
              </a:rPr>
              <a:t>eight  </a:t>
            </a:r>
            <a:r>
              <a:rPr dirty="0" sz="1400" spc="35">
                <a:latin typeface="Georgia"/>
                <a:cs typeface="Georgia"/>
              </a:rPr>
              <a:t>feet </a:t>
            </a:r>
            <a:r>
              <a:rPr dirty="0" sz="1400" spc="50">
                <a:latin typeface="Georgia"/>
                <a:cs typeface="Georgia"/>
              </a:rPr>
              <a:t>long. </a:t>
            </a:r>
            <a:r>
              <a:rPr dirty="0" sz="1400" spc="55">
                <a:latin typeface="Georgia"/>
                <a:cs typeface="Georgia"/>
              </a:rPr>
              <a:t>This</a:t>
            </a:r>
            <a:r>
              <a:rPr dirty="0" sz="1400" spc="265">
                <a:latin typeface="Georgia"/>
                <a:cs typeface="Georgia"/>
              </a:rPr>
              <a:t> </a:t>
            </a:r>
            <a:r>
              <a:rPr dirty="0" sz="1400" spc="55">
                <a:latin typeface="Georgia"/>
                <a:cs typeface="Georgia"/>
              </a:rPr>
              <a:t>ladder</a:t>
            </a:r>
            <a:r>
              <a:rPr dirty="0" sz="1400" spc="110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is</a:t>
            </a:r>
            <a:r>
              <a:rPr dirty="0" u="sng" sz="1400" spc="6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45">
                <a:latin typeface="Georgia"/>
                <a:cs typeface="Georgia"/>
              </a:rPr>
              <a:t>two</a:t>
            </a:r>
            <a:r>
              <a:rPr dirty="0" sz="1400" spc="95">
                <a:latin typeface="Georgia"/>
                <a:cs typeface="Georgia"/>
              </a:rPr>
              <a:t> </a:t>
            </a:r>
            <a:r>
              <a:rPr dirty="0" sz="1400" spc="30">
                <a:latin typeface="Georgia"/>
                <a:cs typeface="Georgia"/>
              </a:rPr>
              <a:t>feet.”</a:t>
            </a:r>
            <a:endParaRPr sz="1400">
              <a:latin typeface="Georgia"/>
              <a:cs typeface="Georgia"/>
            </a:endParaRPr>
          </a:p>
          <a:p>
            <a:pPr marL="955040" marR="1610360" indent="-228600">
              <a:lnSpc>
                <a:spcPts val="1639"/>
              </a:lnSpc>
              <a:spcBef>
                <a:spcPts val="5"/>
              </a:spcBef>
              <a:buAutoNum type="arabicParenR" startAt="2"/>
              <a:tabLst>
                <a:tab pos="955675" algn="l"/>
                <a:tab pos="2047875" algn="l"/>
                <a:tab pos="2242185" algn="l"/>
              </a:tabLst>
            </a:pPr>
            <a:r>
              <a:rPr dirty="0" sz="1400" spc="-10">
                <a:latin typeface="Georgia"/>
                <a:cs typeface="Georgia"/>
              </a:rPr>
              <a:t>“I’d </a:t>
            </a:r>
            <a:r>
              <a:rPr dirty="0" sz="1400" spc="45">
                <a:latin typeface="Georgia"/>
                <a:cs typeface="Georgia"/>
              </a:rPr>
              <a:t>like two </a:t>
            </a:r>
            <a:r>
              <a:rPr dirty="0" sz="1400" spc="60">
                <a:latin typeface="Georgia"/>
                <a:cs typeface="Georgia"/>
              </a:rPr>
              <a:t>hotdogs, </a:t>
            </a:r>
            <a:r>
              <a:rPr dirty="0" sz="1400" spc="55">
                <a:latin typeface="Georgia"/>
                <a:cs typeface="Georgia"/>
              </a:rPr>
              <a:t>please.”  </a:t>
            </a:r>
            <a:r>
              <a:rPr dirty="0" sz="1400">
                <a:latin typeface="Georgia"/>
                <a:cs typeface="Georgia"/>
              </a:rPr>
              <a:t>“Will</a:t>
            </a:r>
            <a:r>
              <a:rPr dirty="0" sz="1400" spc="130">
                <a:latin typeface="Georgia"/>
                <a:cs typeface="Georgia"/>
              </a:rPr>
              <a:t> </a:t>
            </a:r>
            <a:r>
              <a:rPr dirty="0" sz="1400" spc="75">
                <a:latin typeface="Georgia"/>
                <a:cs typeface="Georgia"/>
              </a:rPr>
              <a:t>that</a:t>
            </a:r>
            <a:r>
              <a:rPr dirty="0" u="sng" sz="1400" spc="7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u="sng" sz="1400" spc="7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30">
                <a:latin typeface="Georgia"/>
                <a:cs typeface="Georgia"/>
              </a:rPr>
              <a:t>?”</a:t>
            </a:r>
            <a:endParaRPr sz="1400">
              <a:latin typeface="Georgia"/>
              <a:cs typeface="Georgia"/>
            </a:endParaRPr>
          </a:p>
          <a:p>
            <a:pPr marL="955040">
              <a:lnSpc>
                <a:spcPts val="1570"/>
              </a:lnSpc>
            </a:pPr>
            <a:r>
              <a:rPr dirty="0" sz="1400" spc="10">
                <a:latin typeface="Georgia"/>
                <a:cs typeface="Georgia"/>
              </a:rPr>
              <a:t>“No, </a:t>
            </a:r>
            <a:r>
              <a:rPr dirty="0" sz="1400" spc="-5">
                <a:latin typeface="Georgia"/>
                <a:cs typeface="Georgia"/>
              </a:rPr>
              <a:t>I’d </a:t>
            </a:r>
            <a:r>
              <a:rPr dirty="0" sz="1400" spc="45">
                <a:latin typeface="Georgia"/>
                <a:cs typeface="Georgia"/>
              </a:rPr>
              <a:t>like </a:t>
            </a:r>
            <a:r>
              <a:rPr dirty="0" sz="1400" spc="100">
                <a:latin typeface="Georgia"/>
                <a:cs typeface="Georgia"/>
              </a:rPr>
              <a:t>an </a:t>
            </a:r>
            <a:r>
              <a:rPr dirty="0" sz="1400" spc="45">
                <a:latin typeface="Georgia"/>
                <a:cs typeface="Georgia"/>
              </a:rPr>
              <a:t>ice </a:t>
            </a:r>
            <a:r>
              <a:rPr dirty="0" sz="1400" spc="65">
                <a:latin typeface="Georgia"/>
                <a:cs typeface="Georgia"/>
              </a:rPr>
              <a:t>tea</a:t>
            </a:r>
            <a:r>
              <a:rPr dirty="0" sz="1400" spc="409">
                <a:latin typeface="Georgia"/>
                <a:cs typeface="Georgia"/>
              </a:rPr>
              <a:t> </a:t>
            </a:r>
            <a:r>
              <a:rPr dirty="0" sz="1400" spc="30">
                <a:latin typeface="Georgia"/>
                <a:cs typeface="Georgia"/>
              </a:rPr>
              <a:t>too.”</a:t>
            </a:r>
            <a:endParaRPr sz="1400">
              <a:latin typeface="Georgia"/>
              <a:cs typeface="Georgia"/>
            </a:endParaRPr>
          </a:p>
          <a:p>
            <a:pPr marL="955040" marR="516255" indent="-228600">
              <a:lnSpc>
                <a:spcPts val="1639"/>
              </a:lnSpc>
              <a:spcBef>
                <a:spcPts val="70"/>
              </a:spcBef>
              <a:buAutoNum type="arabicParenR" startAt="4"/>
              <a:tabLst>
                <a:tab pos="955675" algn="l"/>
                <a:tab pos="4042410" algn="l"/>
              </a:tabLst>
            </a:pPr>
            <a:r>
              <a:rPr dirty="0" sz="1400" spc="15">
                <a:latin typeface="Georgia"/>
                <a:cs typeface="Georgia"/>
              </a:rPr>
              <a:t>“My </a:t>
            </a:r>
            <a:r>
              <a:rPr dirty="0" sz="1400" spc="60">
                <a:latin typeface="Georgia"/>
                <a:cs typeface="Georgia"/>
              </a:rPr>
              <a:t>grandmother </a:t>
            </a:r>
            <a:r>
              <a:rPr dirty="0" sz="1400" spc="65">
                <a:latin typeface="Georgia"/>
                <a:cs typeface="Georgia"/>
              </a:rPr>
              <a:t>is </a:t>
            </a:r>
            <a:r>
              <a:rPr dirty="0" sz="1400" spc="45">
                <a:latin typeface="Georgia"/>
                <a:cs typeface="Georgia"/>
              </a:rPr>
              <a:t>old,</a:t>
            </a:r>
            <a:r>
              <a:rPr dirty="0" sz="1400" spc="335">
                <a:latin typeface="Georgia"/>
                <a:cs typeface="Georgia"/>
              </a:rPr>
              <a:t> </a:t>
            </a:r>
            <a:r>
              <a:rPr dirty="0" sz="1400" spc="90">
                <a:latin typeface="Georgia"/>
                <a:cs typeface="Georgia"/>
              </a:rPr>
              <a:t>but</a:t>
            </a:r>
            <a:r>
              <a:rPr dirty="0" sz="1400" spc="120">
                <a:latin typeface="Georgia"/>
                <a:cs typeface="Georgia"/>
              </a:rPr>
              <a:t> </a:t>
            </a:r>
            <a:r>
              <a:rPr dirty="0" sz="1400" spc="85">
                <a:latin typeface="Georgia"/>
                <a:cs typeface="Georgia"/>
              </a:rPr>
              <a:t>she</a:t>
            </a:r>
            <a:r>
              <a:rPr dirty="0" u="sng" sz="1400" spc="8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75">
                <a:latin typeface="Georgia"/>
                <a:cs typeface="Georgia"/>
              </a:rPr>
              <a:t>young  </a:t>
            </a:r>
            <a:r>
              <a:rPr dirty="0" sz="1400" spc="90">
                <a:latin typeface="Georgia"/>
                <a:cs typeface="Georgia"/>
              </a:rPr>
              <a:t>because </a:t>
            </a:r>
            <a:r>
              <a:rPr dirty="0" sz="1400" spc="65">
                <a:latin typeface="Georgia"/>
                <a:cs typeface="Georgia"/>
              </a:rPr>
              <a:t>her </a:t>
            </a:r>
            <a:r>
              <a:rPr dirty="0" sz="1400" spc="85">
                <a:latin typeface="Georgia"/>
                <a:cs typeface="Georgia"/>
              </a:rPr>
              <a:t>skin </a:t>
            </a:r>
            <a:r>
              <a:rPr dirty="0" sz="1400" spc="65">
                <a:latin typeface="Georgia"/>
                <a:cs typeface="Georgia"/>
              </a:rPr>
              <a:t>is </a:t>
            </a:r>
            <a:r>
              <a:rPr dirty="0" sz="1400" spc="75">
                <a:latin typeface="Georgia"/>
                <a:cs typeface="Georgia"/>
              </a:rPr>
              <a:t>so</a:t>
            </a:r>
            <a:r>
              <a:rPr dirty="0" sz="1400" spc="215">
                <a:latin typeface="Georgia"/>
                <a:cs typeface="Georgia"/>
              </a:rPr>
              <a:t> </a:t>
            </a:r>
            <a:r>
              <a:rPr dirty="0" sz="1400" spc="35">
                <a:latin typeface="Georgia"/>
                <a:cs typeface="Georgia"/>
              </a:rPr>
              <a:t>soft.”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 marL="726440">
              <a:lnSpc>
                <a:spcPct val="100000"/>
              </a:lnSpc>
              <a:spcBef>
                <a:spcPts val="1260"/>
              </a:spcBef>
            </a:pPr>
            <a:r>
              <a:rPr dirty="0" sz="1100" spc="-15" i="1">
                <a:latin typeface="Georgia"/>
                <a:cs typeface="Georgia"/>
              </a:rPr>
              <a:t>For </a:t>
            </a:r>
            <a:r>
              <a:rPr dirty="0" sz="1100" spc="45" i="1">
                <a:latin typeface="Georgia"/>
                <a:cs typeface="Georgia"/>
              </a:rPr>
              <a:t>answers, </a:t>
            </a:r>
            <a:r>
              <a:rPr dirty="0" sz="1100" spc="85" i="1">
                <a:latin typeface="Georgia"/>
                <a:cs typeface="Georgia"/>
              </a:rPr>
              <a:t>see </a:t>
            </a:r>
            <a:r>
              <a:rPr dirty="0" sz="1100" spc="30" i="1">
                <a:latin typeface="Georgia"/>
                <a:cs typeface="Georgia"/>
              </a:rPr>
              <a:t>page</a:t>
            </a:r>
            <a:r>
              <a:rPr dirty="0" sz="1100" spc="-105" i="1">
                <a:latin typeface="Georgia"/>
                <a:cs typeface="Georgia"/>
              </a:rPr>
              <a:t> </a:t>
            </a:r>
            <a:r>
              <a:rPr dirty="0" sz="1100" spc="85" i="1">
                <a:latin typeface="Georgia"/>
                <a:cs typeface="Georgia"/>
              </a:rPr>
              <a:t>367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4925" y="10425138"/>
            <a:ext cx="2509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geht auf meine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Rechnung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409707"/>
            <a:ext cx="6121400" cy="962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2632" y="10425138"/>
            <a:ext cx="1889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im Verkehr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stecken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6"/>
            <a:ext cx="61341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2959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050" y="1061466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8350" y="6919721"/>
            <a:ext cx="5209028" cy="3279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1126" y="7387583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247650">
              <a:lnSpc>
                <a:spcPct val="109400"/>
              </a:lnSpc>
              <a:spcBef>
                <a:spcPts val="259"/>
              </a:spcBef>
            </a:pPr>
            <a:r>
              <a:rPr dirty="0" sz="1600" spc="15">
                <a:latin typeface="Georgia"/>
                <a:cs typeface="Georgia"/>
              </a:rPr>
              <a:t>“</a:t>
            </a:r>
            <a:r>
              <a:rPr dirty="0" sz="1600" spc="15" b="1">
                <a:latin typeface="Georgia"/>
                <a:cs typeface="Georgia"/>
              </a:rPr>
              <a:t>It’s easy </a:t>
            </a:r>
            <a:r>
              <a:rPr dirty="0" sz="1600" spc="35" b="1">
                <a:latin typeface="Georgia"/>
                <a:cs typeface="Georgia"/>
              </a:rPr>
              <a:t>to </a:t>
            </a:r>
            <a:r>
              <a:rPr dirty="0" sz="1600" spc="55">
                <a:latin typeface="Georgia"/>
                <a:cs typeface="Georgia"/>
              </a:rPr>
              <a:t>get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55">
                <a:latin typeface="Georgia"/>
                <a:cs typeface="Georgia"/>
              </a:rPr>
              <a:t>airport. </a:t>
            </a:r>
            <a:r>
              <a:rPr dirty="0" sz="1600" spc="114">
                <a:latin typeface="Georgia"/>
                <a:cs typeface="Georgia"/>
              </a:rPr>
              <a:t>Just </a:t>
            </a:r>
            <a:r>
              <a:rPr dirty="0" sz="1600" spc="25">
                <a:latin typeface="Georgia"/>
                <a:cs typeface="Georgia"/>
              </a:rPr>
              <a:t>follow </a:t>
            </a:r>
            <a:r>
              <a:rPr dirty="0" sz="1600" spc="75">
                <a:latin typeface="Georgia"/>
                <a:cs typeface="Georgia"/>
              </a:rPr>
              <a:t>the  </a:t>
            </a:r>
            <a:r>
              <a:rPr dirty="0" sz="1600" spc="70">
                <a:latin typeface="Georgia"/>
                <a:cs typeface="Georgia"/>
              </a:rPr>
              <a:t>signs.”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03505" marR="748030">
              <a:lnSpc>
                <a:spcPct val="109400"/>
              </a:lnSpc>
            </a:pPr>
            <a:r>
              <a:rPr dirty="0" sz="1600" spc="15">
                <a:latin typeface="Georgia"/>
                <a:cs typeface="Georgia"/>
              </a:rPr>
              <a:t>“</a:t>
            </a:r>
            <a:r>
              <a:rPr dirty="0" sz="1600" spc="15" b="1">
                <a:latin typeface="Georgia"/>
                <a:cs typeface="Georgia"/>
              </a:rPr>
              <a:t>It’s </a:t>
            </a:r>
            <a:r>
              <a:rPr dirty="0" sz="1600" spc="5" b="1">
                <a:latin typeface="Georgia"/>
                <a:cs typeface="Georgia"/>
              </a:rPr>
              <a:t>difficult </a:t>
            </a:r>
            <a:r>
              <a:rPr dirty="0" sz="1600" spc="-50" b="1">
                <a:latin typeface="Georgia"/>
                <a:cs typeface="Georgia"/>
              </a:rPr>
              <a:t>for </a:t>
            </a:r>
            <a:r>
              <a:rPr dirty="0" sz="1600" spc="-10" b="1">
                <a:latin typeface="Georgia"/>
                <a:cs typeface="Georgia"/>
              </a:rPr>
              <a:t>me </a:t>
            </a:r>
            <a:r>
              <a:rPr dirty="0" sz="1600" spc="30" b="1">
                <a:latin typeface="Georgia"/>
                <a:cs typeface="Georgia"/>
              </a:rPr>
              <a:t>to </a:t>
            </a:r>
            <a:r>
              <a:rPr dirty="0" sz="1600" spc="75">
                <a:latin typeface="Georgia"/>
                <a:cs typeface="Georgia"/>
              </a:rPr>
              <a:t>read </a:t>
            </a:r>
            <a:r>
              <a:rPr dirty="0" sz="1600" spc="70">
                <a:latin typeface="Georgia"/>
                <a:cs typeface="Georgia"/>
              </a:rPr>
              <a:t>without </a:t>
            </a:r>
            <a:r>
              <a:rPr dirty="0" sz="1600" spc="80">
                <a:latin typeface="Georgia"/>
                <a:cs typeface="Georgia"/>
              </a:rPr>
              <a:t>my  glasses.”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348" y="10906759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86522" y="10436599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>
                <a:latin typeface="Georgia"/>
                <a:cs typeface="Georgia"/>
              </a:rPr>
              <a:t>0</a:t>
            </a:r>
            <a:r>
              <a:rPr dirty="0" sz="1400" spc="10">
                <a:latin typeface="Georgia"/>
                <a:cs typeface="Georgia"/>
              </a:rPr>
              <a:t>0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303" y="1130045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04"/>
              </a:spcBef>
            </a:pPr>
            <a:r>
              <a:rPr dirty="0" sz="2600" spc="80" b="1">
                <a:latin typeface="Georgia"/>
                <a:cs typeface="Georgia"/>
              </a:rPr>
              <a:t>it’s </a:t>
            </a:r>
            <a:r>
              <a:rPr dirty="0" sz="2600" spc="30" b="1">
                <a:latin typeface="Georgia"/>
                <a:cs typeface="Georgia"/>
              </a:rPr>
              <a:t>easy </a:t>
            </a:r>
            <a:r>
              <a:rPr dirty="0" sz="2600" spc="150" b="1">
                <a:latin typeface="Georgia"/>
                <a:cs typeface="Georgia"/>
              </a:rPr>
              <a:t>to/ </a:t>
            </a:r>
            <a:r>
              <a:rPr dirty="0" sz="2600" spc="80" b="1">
                <a:latin typeface="Georgia"/>
                <a:cs typeface="Georgia"/>
              </a:rPr>
              <a:t>it’s </a:t>
            </a:r>
            <a:r>
              <a:rPr dirty="0" sz="2600" spc="10" b="1">
                <a:latin typeface="Georgia"/>
                <a:cs typeface="Georgia"/>
              </a:rPr>
              <a:t>difficult</a:t>
            </a:r>
            <a:r>
              <a:rPr dirty="0" sz="2600" spc="114" b="1">
                <a:latin typeface="Georgia"/>
                <a:cs typeface="Georgia"/>
              </a:rPr>
              <a:t> </a:t>
            </a:r>
            <a:r>
              <a:rPr dirty="0" sz="2600" spc="55" b="1">
                <a:latin typeface="Georgia"/>
                <a:cs typeface="Georgia"/>
              </a:rPr>
              <a:t>to</a:t>
            </a:r>
            <a:endParaRPr sz="2600">
              <a:latin typeface="Georgia"/>
              <a:cs typeface="Georgia"/>
            </a:endParaRPr>
          </a:p>
          <a:p>
            <a:pPr algn="ctr" marL="3175">
              <a:lnSpc>
                <a:spcPct val="100000"/>
              </a:lnSpc>
              <a:spcBef>
                <a:spcPts val="1864"/>
              </a:spcBef>
            </a:pPr>
            <a:r>
              <a:rPr dirty="0" sz="1600" spc="15">
                <a:latin typeface="Georgia"/>
                <a:cs typeface="Georgia"/>
              </a:rPr>
              <a:t>NOT </a:t>
            </a:r>
            <a:r>
              <a:rPr dirty="0" sz="1600" strike="sngStrike">
                <a:latin typeface="Georgia"/>
                <a:cs typeface="Georgia"/>
              </a:rPr>
              <a:t>I’m </a:t>
            </a:r>
            <a:r>
              <a:rPr dirty="0" sz="1600" spc="95" strike="sngStrike">
                <a:latin typeface="Georgia"/>
                <a:cs typeface="Georgia"/>
              </a:rPr>
              <a:t>easy </a:t>
            </a:r>
            <a:r>
              <a:rPr dirty="0" sz="1600" spc="35" strike="sngStrike">
                <a:latin typeface="Georgia"/>
                <a:cs typeface="Georgia"/>
              </a:rPr>
              <a:t>to</a:t>
            </a:r>
            <a:r>
              <a:rPr dirty="0" sz="1600" spc="35" strike="noStrike">
                <a:latin typeface="Georgia"/>
                <a:cs typeface="Georgia"/>
              </a:rPr>
              <a:t> </a:t>
            </a:r>
            <a:r>
              <a:rPr dirty="0" sz="1600" spc="204" strike="noStrike">
                <a:latin typeface="Georgia"/>
                <a:cs typeface="Georgia"/>
              </a:rPr>
              <a:t>/ </a:t>
            </a:r>
            <a:r>
              <a:rPr dirty="0" sz="1600" spc="15" strike="noStrike">
                <a:latin typeface="Georgia"/>
                <a:cs typeface="Georgia"/>
              </a:rPr>
              <a:t>NOT </a:t>
            </a:r>
            <a:r>
              <a:rPr dirty="0" sz="1600" strike="sngStrike">
                <a:latin typeface="Georgia"/>
                <a:cs typeface="Georgia"/>
              </a:rPr>
              <a:t>I’m </a:t>
            </a:r>
            <a:r>
              <a:rPr dirty="0" sz="1600" spc="45" strike="sngStrike">
                <a:latin typeface="Georgia"/>
                <a:cs typeface="Georgia"/>
              </a:rPr>
              <a:t>difficult</a:t>
            </a:r>
            <a:r>
              <a:rPr dirty="0" sz="1600" spc="250" strike="sngStrike">
                <a:latin typeface="Georgia"/>
                <a:cs typeface="Georgia"/>
              </a:rPr>
              <a:t> </a:t>
            </a:r>
            <a:r>
              <a:rPr dirty="0" sz="1600" spc="40" strike="sngStrike">
                <a:latin typeface="Georgia"/>
                <a:cs typeface="Georgia"/>
              </a:rPr>
              <a:t>to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649" y="762254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912" y="3111245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6"/>
            <a:ext cx="59563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050" y="1061466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8350" y="6919721"/>
            <a:ext cx="5209028" cy="3279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1126" y="7387583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457834">
              <a:lnSpc>
                <a:spcPct val="109400"/>
              </a:lnSpc>
              <a:spcBef>
                <a:spcPts val="259"/>
              </a:spcBef>
            </a:pPr>
            <a:r>
              <a:rPr dirty="0" sz="1600" spc="-55">
                <a:latin typeface="Georgia"/>
                <a:cs typeface="Georgia"/>
              </a:rPr>
              <a:t>“I </a:t>
            </a:r>
            <a:r>
              <a:rPr dirty="0" sz="1600" spc="65">
                <a:latin typeface="Georgia"/>
                <a:cs typeface="Georgia"/>
              </a:rPr>
              <a:t>called three </a:t>
            </a:r>
            <a:r>
              <a:rPr dirty="0" sz="1600" spc="70">
                <a:latin typeface="Georgia"/>
                <a:cs typeface="Georgia"/>
              </a:rPr>
              <a:t>times, </a:t>
            </a:r>
            <a:r>
              <a:rPr dirty="0" sz="1600" spc="95">
                <a:latin typeface="Georgia"/>
                <a:cs typeface="Georgia"/>
              </a:rPr>
              <a:t>but </a:t>
            </a:r>
            <a:r>
              <a:rPr dirty="0" sz="1600" spc="80">
                <a:latin typeface="Georgia"/>
                <a:cs typeface="Georgia"/>
              </a:rPr>
              <a:t>he </a:t>
            </a:r>
            <a:r>
              <a:rPr dirty="0" sz="1600" spc="55">
                <a:latin typeface="Georgia"/>
                <a:cs typeface="Georgia"/>
              </a:rPr>
              <a:t>never </a:t>
            </a:r>
            <a:r>
              <a:rPr dirty="0" sz="1600" spc="80">
                <a:latin typeface="Georgia"/>
                <a:cs typeface="Georgia"/>
              </a:rPr>
              <a:t>answered 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75">
                <a:latin typeface="Georgia"/>
                <a:cs typeface="Georgia"/>
              </a:rPr>
              <a:t>phone. </a:t>
            </a:r>
            <a:r>
              <a:rPr dirty="0" sz="1600" spc="15">
                <a:latin typeface="Georgia"/>
                <a:cs typeface="Georgia"/>
              </a:rPr>
              <a:t>In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75">
                <a:latin typeface="Georgia"/>
                <a:cs typeface="Georgia"/>
              </a:rPr>
              <a:t>end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15" b="1">
                <a:latin typeface="Georgia"/>
                <a:cs typeface="Georgia"/>
              </a:rPr>
              <a:t>give</a:t>
            </a:r>
            <a:r>
              <a:rPr dirty="0" sz="1600" spc="395" b="1">
                <a:latin typeface="Georgia"/>
                <a:cs typeface="Georgia"/>
              </a:rPr>
              <a:t> </a:t>
            </a:r>
            <a:r>
              <a:rPr dirty="0" sz="1600" b="1">
                <a:latin typeface="Georgia"/>
                <a:cs typeface="Georgia"/>
              </a:rPr>
              <a:t>up</a:t>
            </a:r>
            <a:r>
              <a:rPr dirty="0" sz="1600">
                <a:latin typeface="Georgia"/>
                <a:cs typeface="Georgia"/>
              </a:rPr>
              <a:t>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-50">
                <a:latin typeface="Georgia"/>
                <a:cs typeface="Georgia"/>
              </a:rPr>
              <a:t>“I </a:t>
            </a:r>
            <a:r>
              <a:rPr dirty="0" sz="1600" spc="30">
                <a:latin typeface="Georgia"/>
                <a:cs typeface="Georgia"/>
              </a:rPr>
              <a:t>feel </a:t>
            </a:r>
            <a:r>
              <a:rPr dirty="0" sz="1600" spc="65">
                <a:latin typeface="Georgia"/>
                <a:cs typeface="Georgia"/>
              </a:rPr>
              <a:t>healthier </a:t>
            </a:r>
            <a:r>
              <a:rPr dirty="0" sz="1600" spc="60">
                <a:latin typeface="Georgia"/>
                <a:cs typeface="Georgia"/>
              </a:rPr>
              <a:t>now </a:t>
            </a:r>
            <a:r>
              <a:rPr dirty="0" sz="1600" spc="100">
                <a:latin typeface="Georgia"/>
                <a:cs typeface="Georgia"/>
              </a:rPr>
              <a:t>because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5" b="1">
                <a:latin typeface="Georgia"/>
                <a:cs typeface="Georgia"/>
              </a:rPr>
              <a:t>gave</a:t>
            </a:r>
            <a:r>
              <a:rPr dirty="0" sz="1600" spc="135" b="1">
                <a:latin typeface="Georgia"/>
                <a:cs typeface="Georgia"/>
              </a:rPr>
              <a:t> </a:t>
            </a:r>
            <a:r>
              <a:rPr dirty="0" sz="1600" spc="-30" b="1">
                <a:latin typeface="Georgia"/>
                <a:cs typeface="Georgia"/>
              </a:rPr>
              <a:t>up</a:t>
            </a:r>
            <a:endParaRPr sz="16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1600" spc="75">
                <a:latin typeface="Georgia"/>
                <a:cs typeface="Georgia"/>
              </a:rPr>
              <a:t>smoking </a:t>
            </a:r>
            <a:r>
              <a:rPr dirty="0" sz="1600" spc="80">
                <a:latin typeface="Georgia"/>
                <a:cs typeface="Georgia"/>
              </a:rPr>
              <a:t>last</a:t>
            </a:r>
            <a:r>
              <a:rPr dirty="0" sz="1600" spc="195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year.”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dirty="0" sz="1600" spc="25">
                <a:latin typeface="Georgia"/>
                <a:cs typeface="Georgia"/>
              </a:rPr>
              <a:t>NOTE: </a:t>
            </a:r>
            <a:r>
              <a:rPr dirty="0" sz="1600" spc="75">
                <a:latin typeface="Georgia"/>
                <a:cs typeface="Georgia"/>
              </a:rPr>
              <a:t>sometimes </a:t>
            </a:r>
            <a:r>
              <a:rPr dirty="0" sz="1600" spc="30">
                <a:latin typeface="Georgia"/>
                <a:cs typeface="Georgia"/>
              </a:rPr>
              <a:t>give </a:t>
            </a:r>
            <a:r>
              <a:rPr dirty="0" sz="1600" spc="110">
                <a:latin typeface="Georgia"/>
                <a:cs typeface="Georgia"/>
              </a:rPr>
              <a:t>up </a:t>
            </a:r>
            <a:r>
              <a:rPr dirty="0" sz="1600" spc="-75">
                <a:latin typeface="Georgia"/>
                <a:cs typeface="Georgia"/>
              </a:rPr>
              <a:t>+</a:t>
            </a:r>
            <a:r>
              <a:rPr dirty="0" sz="1600" spc="110">
                <a:latin typeface="Georgia"/>
                <a:cs typeface="Georgia"/>
              </a:rPr>
              <a:t> </a:t>
            </a:r>
            <a:r>
              <a:rPr dirty="0" sz="1600" spc="-20">
                <a:latin typeface="Georgia"/>
                <a:cs typeface="Georgia"/>
              </a:rPr>
              <a:t>_ing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8414" y="10677902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86522" y="10436599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>
                <a:latin typeface="Georgia"/>
                <a:cs typeface="Georgia"/>
              </a:rPr>
              <a:t>0</a:t>
            </a:r>
            <a:r>
              <a:rPr dirty="0" sz="1400" spc="85">
                <a:latin typeface="Georgia"/>
                <a:cs typeface="Georgia"/>
              </a:rPr>
              <a:t>2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303" y="1130045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30" b="1">
                <a:latin typeface="Georgia"/>
                <a:cs typeface="Georgia"/>
              </a:rPr>
              <a:t>give</a:t>
            </a:r>
            <a:r>
              <a:rPr dirty="0" sz="2600" spc="220" b="1">
                <a:latin typeface="Georgia"/>
                <a:cs typeface="Georgia"/>
              </a:rPr>
              <a:t> </a:t>
            </a:r>
            <a:r>
              <a:rPr dirty="0" sz="2600" spc="-50" b="1">
                <a:latin typeface="Georgia"/>
                <a:cs typeface="Georgia"/>
              </a:rPr>
              <a:t>up</a:t>
            </a:r>
            <a:endParaRPr sz="2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1600" spc="-10" b="1">
                <a:latin typeface="Georgia"/>
                <a:cs typeface="Georgia"/>
              </a:rPr>
              <a:t>quit; </a:t>
            </a:r>
            <a:r>
              <a:rPr dirty="0" sz="1600" spc="10" b="1">
                <a:latin typeface="Georgia"/>
                <a:cs typeface="Georgia"/>
              </a:rPr>
              <a:t>stop </a:t>
            </a:r>
            <a:r>
              <a:rPr dirty="0" sz="1600" spc="-20" b="1">
                <a:latin typeface="Georgia"/>
                <a:cs typeface="Georgia"/>
              </a:rPr>
              <a:t>doing</a:t>
            </a:r>
            <a:r>
              <a:rPr dirty="0" sz="1600" spc="20" b="1">
                <a:latin typeface="Georgia"/>
                <a:cs typeface="Georgia"/>
              </a:rPr>
              <a:t> </a:t>
            </a:r>
            <a:r>
              <a:rPr dirty="0" sz="1600" b="1">
                <a:latin typeface="Georgia"/>
                <a:cs typeface="Georgia"/>
              </a:rPr>
              <a:t>something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649" y="762254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912" y="3111245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91691" y="10411900"/>
            <a:ext cx="349250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es ist mir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entfallen,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habe es vergessen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(verschwitzt)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050" y="1004252"/>
            <a:ext cx="5199888" cy="179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8350" y="6862508"/>
            <a:ext cx="5209028" cy="3279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1126" y="7330363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432434">
              <a:lnSpc>
                <a:spcPct val="109400"/>
              </a:lnSpc>
              <a:spcBef>
                <a:spcPts val="259"/>
              </a:spcBef>
            </a:pPr>
            <a:r>
              <a:rPr dirty="0" sz="1600">
                <a:latin typeface="Georgia"/>
                <a:cs typeface="Georgia"/>
              </a:rPr>
              <a:t>“</a:t>
            </a:r>
            <a:r>
              <a:rPr dirty="0" sz="1600" b="1">
                <a:latin typeface="Georgia"/>
                <a:cs typeface="Georgia"/>
              </a:rPr>
              <a:t>Even </a:t>
            </a:r>
            <a:r>
              <a:rPr dirty="0" sz="1600" spc="5" b="1">
                <a:latin typeface="Georgia"/>
                <a:cs typeface="Georgia"/>
              </a:rPr>
              <a:t>though </a:t>
            </a:r>
            <a:r>
              <a:rPr dirty="0" sz="1600" spc="70">
                <a:latin typeface="Georgia"/>
                <a:cs typeface="Georgia"/>
              </a:rPr>
              <a:t>he’s rich </a:t>
            </a:r>
            <a:r>
              <a:rPr dirty="0" sz="1600" spc="95">
                <a:latin typeface="Georgia"/>
                <a:cs typeface="Georgia"/>
              </a:rPr>
              <a:t>and successful, </a:t>
            </a:r>
            <a:r>
              <a:rPr dirty="0" sz="1600" spc="70">
                <a:latin typeface="Georgia"/>
                <a:cs typeface="Georgia"/>
              </a:rPr>
              <a:t>he’s  </a:t>
            </a:r>
            <a:r>
              <a:rPr dirty="0" sz="1600" spc="60">
                <a:latin typeface="Georgia"/>
                <a:cs typeface="Georgia"/>
              </a:rPr>
              <a:t>hot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85">
                <a:latin typeface="Georgia"/>
                <a:cs typeface="Georgia"/>
              </a:rPr>
              <a:t>happy</a:t>
            </a:r>
            <a:r>
              <a:rPr dirty="0" sz="1600" spc="225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person.”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03505" marR="269875">
              <a:lnSpc>
                <a:spcPct val="109400"/>
              </a:lnSpc>
            </a:pPr>
            <a:r>
              <a:rPr dirty="0" sz="1600" spc="65">
                <a:latin typeface="Georgia"/>
                <a:cs typeface="Georgia"/>
              </a:rPr>
              <a:t>“ABC </a:t>
            </a:r>
            <a:r>
              <a:rPr dirty="0" sz="1600" spc="45">
                <a:latin typeface="Georgia"/>
                <a:cs typeface="Georgia"/>
              </a:rPr>
              <a:t>Printing </a:t>
            </a:r>
            <a:r>
              <a:rPr dirty="0" sz="1600" spc="90">
                <a:latin typeface="Georgia"/>
                <a:cs typeface="Georgia"/>
              </a:rPr>
              <a:t>Company </a:t>
            </a:r>
            <a:r>
              <a:rPr dirty="0" sz="1600" spc="75">
                <a:latin typeface="Georgia"/>
                <a:cs typeface="Georgia"/>
              </a:rPr>
              <a:t>is </a:t>
            </a:r>
            <a:r>
              <a:rPr dirty="0" sz="1600" spc="50">
                <a:latin typeface="Georgia"/>
                <a:cs typeface="Georgia"/>
              </a:rPr>
              <a:t>very </a:t>
            </a:r>
            <a:r>
              <a:rPr dirty="0" sz="1600" spc="45">
                <a:latin typeface="Georgia"/>
                <a:cs typeface="Georgia"/>
              </a:rPr>
              <a:t>good. </a:t>
            </a:r>
            <a:r>
              <a:rPr dirty="0" sz="1600" spc="90">
                <a:latin typeface="Georgia"/>
                <a:cs typeface="Georgia"/>
              </a:rPr>
              <a:t>So </a:t>
            </a:r>
            <a:r>
              <a:rPr dirty="0" sz="1600" spc="10" b="1">
                <a:latin typeface="Georgia"/>
                <a:cs typeface="Georgia"/>
              </a:rPr>
              <a:t>even  </a:t>
            </a:r>
            <a:r>
              <a:rPr dirty="0" sz="1600" b="1">
                <a:latin typeface="Georgia"/>
                <a:cs typeface="Georgia"/>
              </a:rPr>
              <a:t>though </a:t>
            </a:r>
            <a:r>
              <a:rPr dirty="0" sz="1600" spc="80">
                <a:latin typeface="Georgia"/>
                <a:cs typeface="Georgia"/>
              </a:rPr>
              <a:t>they </a:t>
            </a:r>
            <a:r>
              <a:rPr dirty="0" sz="1600" spc="75">
                <a:latin typeface="Georgia"/>
                <a:cs typeface="Georgia"/>
              </a:rPr>
              <a:t>charge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45">
                <a:latin typeface="Georgia"/>
                <a:cs typeface="Georgia"/>
              </a:rPr>
              <a:t>lot, </a:t>
            </a:r>
            <a:r>
              <a:rPr dirty="0" sz="1600" spc="55">
                <a:latin typeface="Georgia"/>
                <a:cs typeface="Georgia"/>
              </a:rPr>
              <a:t>we </a:t>
            </a:r>
            <a:r>
              <a:rPr dirty="0" sz="1600" spc="105">
                <a:latin typeface="Georgia"/>
                <a:cs typeface="Georgia"/>
              </a:rPr>
              <a:t>use </a:t>
            </a:r>
            <a:r>
              <a:rPr dirty="0" sz="1600" spc="70">
                <a:latin typeface="Georgia"/>
                <a:cs typeface="Georgia"/>
              </a:rPr>
              <a:t>the  company.”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8414" y="10620688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86522" y="10379385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>
                <a:latin typeface="Georgia"/>
                <a:cs typeface="Georgia"/>
              </a:rPr>
              <a:t>0</a:t>
            </a:r>
            <a:r>
              <a:rPr dirty="0" sz="1400" spc="75">
                <a:latin typeface="Georgia"/>
                <a:cs typeface="Georgia"/>
              </a:rPr>
              <a:t>4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303" y="1072832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20" b="1">
                <a:latin typeface="Georgia"/>
                <a:cs typeface="Georgia"/>
              </a:rPr>
              <a:t>even</a:t>
            </a:r>
            <a:r>
              <a:rPr dirty="0" sz="2600" spc="215" b="1">
                <a:latin typeface="Georgia"/>
                <a:cs typeface="Georgia"/>
              </a:rPr>
              <a:t> </a:t>
            </a:r>
            <a:r>
              <a:rPr dirty="0" sz="2600" spc="5" b="1">
                <a:latin typeface="Georgia"/>
                <a:cs typeface="Georgia"/>
              </a:rPr>
              <a:t>though</a:t>
            </a:r>
            <a:endParaRPr sz="2600">
              <a:latin typeface="Georgia"/>
              <a:cs typeface="Georgia"/>
            </a:endParaRPr>
          </a:p>
          <a:p>
            <a:pPr algn="ctr" marL="466090" marR="457200">
              <a:lnSpc>
                <a:spcPts val="1870"/>
              </a:lnSpc>
              <a:spcBef>
                <a:spcPts val="1970"/>
              </a:spcBef>
            </a:pPr>
            <a:r>
              <a:rPr dirty="0" sz="1600" spc="110">
                <a:latin typeface="Georgia"/>
                <a:cs typeface="Georgia"/>
              </a:rPr>
              <a:t>Say </a:t>
            </a:r>
            <a:r>
              <a:rPr dirty="0" sz="1600" spc="80">
                <a:latin typeface="Georgia"/>
                <a:cs typeface="Georgia"/>
              </a:rPr>
              <a:t>this </a:t>
            </a:r>
            <a:r>
              <a:rPr dirty="0" sz="1600" spc="90">
                <a:latin typeface="Georgia"/>
                <a:cs typeface="Georgia"/>
              </a:rPr>
              <a:t>when </a:t>
            </a:r>
            <a:r>
              <a:rPr dirty="0" sz="1600" spc="85">
                <a:latin typeface="Georgia"/>
                <a:cs typeface="Georgia"/>
              </a:rPr>
              <a:t>you show </a:t>
            </a:r>
            <a:r>
              <a:rPr dirty="0" sz="1600" spc="95">
                <a:latin typeface="Georgia"/>
                <a:cs typeface="Georgia"/>
              </a:rPr>
              <a:t>2 </a:t>
            </a:r>
            <a:r>
              <a:rPr dirty="0" sz="1600" spc="75">
                <a:latin typeface="Georgia"/>
                <a:cs typeface="Georgia"/>
              </a:rPr>
              <a:t>contrasting </a:t>
            </a:r>
            <a:r>
              <a:rPr dirty="0" sz="1600" spc="30">
                <a:latin typeface="Georgia"/>
                <a:cs typeface="Georgia"/>
              </a:rPr>
              <a:t>or  </a:t>
            </a:r>
            <a:r>
              <a:rPr dirty="0" sz="1600" spc="55">
                <a:latin typeface="Georgia"/>
                <a:cs typeface="Georgia"/>
              </a:rPr>
              <a:t>opposite</a:t>
            </a:r>
            <a:r>
              <a:rPr dirty="0" sz="1600" spc="150">
                <a:latin typeface="Georgia"/>
                <a:cs typeface="Georgia"/>
              </a:rPr>
              <a:t> </a:t>
            </a:r>
            <a:r>
              <a:rPr dirty="0" sz="1600" spc="75">
                <a:latin typeface="Georgia"/>
                <a:cs typeface="Georgia"/>
              </a:rPr>
              <a:t>ideas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649" y="705040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912" y="3054032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050" y="927963"/>
            <a:ext cx="5199888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8350" y="6786219"/>
            <a:ext cx="5209028" cy="327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1126" y="7254087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marL="103505" marR="102235">
              <a:lnSpc>
                <a:spcPct val="109400"/>
              </a:lnSpc>
              <a:spcBef>
                <a:spcPts val="259"/>
              </a:spcBef>
            </a:pPr>
            <a:r>
              <a:rPr dirty="0" sz="1600" spc="30">
                <a:latin typeface="Georgia"/>
                <a:cs typeface="Georgia"/>
              </a:rPr>
              <a:t>“Let’s </a:t>
            </a:r>
            <a:r>
              <a:rPr dirty="0" sz="1600" spc="65">
                <a:latin typeface="Georgia"/>
                <a:cs typeface="Georgia"/>
              </a:rPr>
              <a:t>meet </a:t>
            </a:r>
            <a:r>
              <a:rPr dirty="0" sz="1600" spc="80">
                <a:latin typeface="Georgia"/>
                <a:cs typeface="Georgia"/>
              </a:rPr>
              <a:t>at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60">
                <a:latin typeface="Georgia"/>
                <a:cs typeface="Georgia"/>
              </a:rPr>
              <a:t>library. </a:t>
            </a:r>
            <a:r>
              <a:rPr dirty="0" sz="1600" spc="-30" b="1">
                <a:latin typeface="Georgia"/>
                <a:cs typeface="Georgia"/>
              </a:rPr>
              <a:t>On </a:t>
            </a:r>
            <a:r>
              <a:rPr dirty="0" sz="1600" spc="-5" b="1">
                <a:latin typeface="Georgia"/>
                <a:cs typeface="Georgia"/>
              </a:rPr>
              <a:t>second </a:t>
            </a:r>
            <a:r>
              <a:rPr dirty="0" sz="1600" spc="25" b="1">
                <a:latin typeface="Georgia"/>
                <a:cs typeface="Georgia"/>
              </a:rPr>
              <a:t>thought</a:t>
            </a:r>
            <a:r>
              <a:rPr dirty="0" sz="1600" spc="25">
                <a:latin typeface="Georgia"/>
                <a:cs typeface="Georgia"/>
              </a:rPr>
              <a:t>,  </a:t>
            </a:r>
            <a:r>
              <a:rPr dirty="0" sz="1600" spc="50">
                <a:latin typeface="Georgia"/>
                <a:cs typeface="Georgia"/>
              </a:rPr>
              <a:t>let’s </a:t>
            </a:r>
            <a:r>
              <a:rPr dirty="0" sz="1600" spc="65">
                <a:latin typeface="Georgia"/>
                <a:cs typeface="Georgia"/>
              </a:rPr>
              <a:t>meet </a:t>
            </a:r>
            <a:r>
              <a:rPr dirty="0" sz="1600" spc="80">
                <a:latin typeface="Georgia"/>
                <a:cs typeface="Georgia"/>
              </a:rPr>
              <a:t>at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35">
                <a:latin typeface="Georgia"/>
                <a:cs typeface="Georgia"/>
              </a:rPr>
              <a:t>coffee </a:t>
            </a:r>
            <a:r>
              <a:rPr dirty="0" sz="1600" spc="85">
                <a:latin typeface="Georgia"/>
                <a:cs typeface="Georgia"/>
              </a:rPr>
              <a:t>shop </a:t>
            </a:r>
            <a:r>
              <a:rPr dirty="0" sz="1600" spc="100">
                <a:latin typeface="Georgia"/>
                <a:cs typeface="Georgia"/>
              </a:rPr>
              <a:t>because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55">
                <a:latin typeface="Georgia"/>
                <a:cs typeface="Georgia"/>
              </a:rPr>
              <a:t>library  </a:t>
            </a:r>
            <a:r>
              <a:rPr dirty="0" sz="1600" spc="75">
                <a:latin typeface="Georgia"/>
                <a:cs typeface="Georgia"/>
              </a:rPr>
              <a:t>is</a:t>
            </a:r>
            <a:r>
              <a:rPr dirty="0" sz="1600" spc="125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closed.”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5">
                <a:latin typeface="Georgia"/>
                <a:cs typeface="Georgia"/>
              </a:rPr>
              <a:t>A: </a:t>
            </a:r>
            <a:r>
              <a:rPr dirty="0" sz="1600" spc="-5">
                <a:latin typeface="Georgia"/>
                <a:cs typeface="Georgia"/>
              </a:rPr>
              <a:t>“I’m </a:t>
            </a:r>
            <a:r>
              <a:rPr dirty="0" sz="1600" spc="45">
                <a:latin typeface="Georgia"/>
                <a:cs typeface="Georgia"/>
              </a:rPr>
              <a:t>going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100">
                <a:latin typeface="Georgia"/>
                <a:cs typeface="Georgia"/>
              </a:rPr>
              <a:t>buy </a:t>
            </a:r>
            <a:r>
              <a:rPr dirty="0" sz="1600" spc="80">
                <a:latin typeface="Georgia"/>
                <a:cs typeface="Georgia"/>
              </a:rPr>
              <a:t>this</a:t>
            </a:r>
            <a:r>
              <a:rPr dirty="0" sz="1600" spc="225">
                <a:latin typeface="Georgia"/>
                <a:cs typeface="Georgia"/>
              </a:rPr>
              <a:t> </a:t>
            </a:r>
            <a:r>
              <a:rPr dirty="0" sz="1600" spc="40">
                <a:latin typeface="Georgia"/>
                <a:cs typeface="Georgia"/>
              </a:rPr>
              <a:t>tie.”</a:t>
            </a:r>
            <a:endParaRPr sz="1600">
              <a:latin typeface="Georgia"/>
              <a:cs typeface="Georgia"/>
            </a:endParaRPr>
          </a:p>
          <a:p>
            <a:pPr marL="103505" marR="313055">
              <a:lnSpc>
                <a:spcPct val="109400"/>
              </a:lnSpc>
            </a:pPr>
            <a:r>
              <a:rPr dirty="0" sz="1600" spc="70">
                <a:latin typeface="Georgia"/>
                <a:cs typeface="Georgia"/>
              </a:rPr>
              <a:t>B: </a:t>
            </a:r>
            <a:r>
              <a:rPr dirty="0" sz="1600" spc="15">
                <a:latin typeface="Georgia"/>
                <a:cs typeface="Georgia"/>
              </a:rPr>
              <a:t>“It’s </a:t>
            </a:r>
            <a:r>
              <a:rPr dirty="0" sz="1600" spc="35">
                <a:latin typeface="Georgia"/>
                <a:cs typeface="Georgia"/>
              </a:rPr>
              <a:t>$300? </a:t>
            </a:r>
            <a:r>
              <a:rPr dirty="0" sz="1600" spc="-30" b="1">
                <a:latin typeface="Georgia"/>
                <a:cs typeface="Georgia"/>
              </a:rPr>
              <a:t>On </a:t>
            </a:r>
            <a:r>
              <a:rPr dirty="0" sz="1600" spc="-5" b="1">
                <a:latin typeface="Georgia"/>
                <a:cs typeface="Georgia"/>
              </a:rPr>
              <a:t>second </a:t>
            </a:r>
            <a:r>
              <a:rPr dirty="0" sz="1600" spc="25" b="1">
                <a:latin typeface="Georgia"/>
                <a:cs typeface="Georgia"/>
              </a:rPr>
              <a:t>thought</a:t>
            </a:r>
            <a:r>
              <a:rPr dirty="0" sz="1600" spc="25">
                <a:latin typeface="Georgia"/>
                <a:cs typeface="Georgia"/>
              </a:rPr>
              <a:t>,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80">
                <a:latin typeface="Georgia"/>
                <a:cs typeface="Georgia"/>
              </a:rPr>
              <a:t>think </a:t>
            </a:r>
            <a:r>
              <a:rPr dirty="0" sz="1600" spc="-15">
                <a:latin typeface="Georgia"/>
                <a:cs typeface="Georgia"/>
              </a:rPr>
              <a:t>I’ll  </a:t>
            </a:r>
            <a:r>
              <a:rPr dirty="0" sz="1600" spc="100">
                <a:latin typeface="Georgia"/>
                <a:cs typeface="Georgia"/>
              </a:rPr>
              <a:t>buy </a:t>
            </a:r>
            <a:r>
              <a:rPr dirty="0" sz="1600" spc="114">
                <a:latin typeface="Georgia"/>
                <a:cs typeface="Georgia"/>
              </a:rPr>
              <a:t>a </a:t>
            </a:r>
            <a:r>
              <a:rPr dirty="0" sz="1600" spc="40">
                <a:latin typeface="Georgia"/>
                <a:cs typeface="Georgia"/>
              </a:rPr>
              <a:t>different</a:t>
            </a:r>
            <a:r>
              <a:rPr dirty="0" sz="1600" spc="185">
                <a:latin typeface="Georgia"/>
                <a:cs typeface="Georgia"/>
              </a:rPr>
              <a:t> </a:t>
            </a:r>
            <a:r>
              <a:rPr dirty="0" sz="1600" spc="50">
                <a:latin typeface="Georgia"/>
                <a:cs typeface="Georgia"/>
              </a:rPr>
              <a:t>one.”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8500" y="10544402"/>
            <a:ext cx="5181107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64034" y="10303099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>
                <a:latin typeface="Georgia"/>
                <a:cs typeface="Georgia"/>
              </a:rPr>
              <a:t>0</a:t>
            </a:r>
            <a:r>
              <a:rPr dirty="0" sz="1400" spc="165">
                <a:latin typeface="Georgia"/>
                <a:cs typeface="Georgia"/>
              </a:rPr>
              <a:t>7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303" y="996543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-35" b="1">
                <a:latin typeface="Georgia"/>
                <a:cs typeface="Georgia"/>
              </a:rPr>
              <a:t>on </a:t>
            </a:r>
            <a:r>
              <a:rPr dirty="0" sz="2600" b="1">
                <a:latin typeface="Georgia"/>
                <a:cs typeface="Georgia"/>
              </a:rPr>
              <a:t>second</a:t>
            </a:r>
            <a:r>
              <a:rPr dirty="0" sz="2600" spc="-155" b="1">
                <a:latin typeface="Georgia"/>
                <a:cs typeface="Georgia"/>
              </a:rPr>
              <a:t> </a:t>
            </a:r>
            <a:r>
              <a:rPr dirty="0" sz="2600" spc="25" b="1">
                <a:latin typeface="Georgia"/>
                <a:cs typeface="Georgia"/>
              </a:rPr>
              <a:t>thought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600" spc="110">
                <a:latin typeface="Georgia"/>
                <a:cs typeface="Georgia"/>
              </a:rPr>
              <a:t>Say </a:t>
            </a:r>
            <a:r>
              <a:rPr dirty="0" sz="1600" spc="80">
                <a:latin typeface="Georgia"/>
                <a:cs typeface="Georgia"/>
              </a:rPr>
              <a:t>this </a:t>
            </a:r>
            <a:r>
              <a:rPr dirty="0" sz="1600" spc="90">
                <a:latin typeface="Georgia"/>
                <a:cs typeface="Georgia"/>
              </a:rPr>
              <a:t>when </a:t>
            </a:r>
            <a:r>
              <a:rPr dirty="0" sz="1600" spc="85">
                <a:latin typeface="Georgia"/>
                <a:cs typeface="Georgia"/>
              </a:rPr>
              <a:t>you </a:t>
            </a:r>
            <a:r>
              <a:rPr dirty="0" sz="1600" spc="90">
                <a:latin typeface="Georgia"/>
                <a:cs typeface="Georgia"/>
              </a:rPr>
              <a:t>change </a:t>
            </a:r>
            <a:r>
              <a:rPr dirty="0" sz="1600" spc="70">
                <a:latin typeface="Georgia"/>
                <a:cs typeface="Georgia"/>
              </a:rPr>
              <a:t>your</a:t>
            </a:r>
            <a:r>
              <a:rPr dirty="0" sz="1600" spc="325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decision.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7426" y="686663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912" y="2939630"/>
            <a:ext cx="5108575" cy="3599815"/>
          </a:xfrm>
          <a:custGeom>
            <a:avLst/>
            <a:gdLst/>
            <a:ahLst/>
            <a:cxnLst/>
            <a:rect l="l" t="t" r="r" b="b"/>
            <a:pathLst>
              <a:path w="5108575" h="3599815">
                <a:moveTo>
                  <a:pt x="0" y="3599688"/>
                </a:moveTo>
                <a:lnTo>
                  <a:pt x="5108448" y="3599688"/>
                </a:lnTo>
                <a:lnTo>
                  <a:pt x="5108448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927963"/>
            <a:ext cx="5199888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9283" y="6786219"/>
            <a:ext cx="5209032" cy="327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2060" y="7254087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33019" rIns="0" bIns="0" rtlCol="0" vert="horz">
            <a:spAutoFit/>
          </a:bodyPr>
          <a:lstStyle/>
          <a:p>
            <a:pPr algn="just" marL="103505" marR="283210">
              <a:lnSpc>
                <a:spcPct val="109400"/>
              </a:lnSpc>
              <a:spcBef>
                <a:spcPts val="259"/>
              </a:spcBef>
            </a:pPr>
            <a:r>
              <a:rPr dirty="0" sz="1600" spc="-55">
                <a:latin typeface="Georgia"/>
                <a:cs typeface="Georgia"/>
              </a:rPr>
              <a:t>“I </a:t>
            </a:r>
            <a:r>
              <a:rPr dirty="0" sz="1600" spc="65">
                <a:latin typeface="Georgia"/>
                <a:cs typeface="Georgia"/>
              </a:rPr>
              <a:t>worked </a:t>
            </a:r>
            <a:r>
              <a:rPr dirty="0" sz="1600" spc="85">
                <a:latin typeface="Georgia"/>
                <a:cs typeface="Georgia"/>
              </a:rPr>
              <a:t>hard </a:t>
            </a:r>
            <a:r>
              <a:rPr dirty="0" sz="1600" spc="60">
                <a:latin typeface="Georgia"/>
                <a:cs typeface="Georgia"/>
              </a:rPr>
              <a:t>on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55">
                <a:latin typeface="Georgia"/>
                <a:cs typeface="Georgia"/>
              </a:rPr>
              <a:t>project.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45">
                <a:latin typeface="Georgia"/>
                <a:cs typeface="Georgia"/>
              </a:rPr>
              <a:t>tried </a:t>
            </a:r>
            <a:r>
              <a:rPr dirty="0" sz="1600" spc="80">
                <a:latin typeface="Georgia"/>
                <a:cs typeface="Georgia"/>
              </a:rPr>
              <a:t>my best.  </a:t>
            </a:r>
            <a:r>
              <a:rPr dirty="0" sz="1600" spc="110">
                <a:latin typeface="Georgia"/>
                <a:cs typeface="Georgia"/>
              </a:rPr>
              <a:t>But </a:t>
            </a:r>
            <a:r>
              <a:rPr dirty="0" sz="1600" spc="35" b="1">
                <a:latin typeface="Georgia"/>
                <a:cs typeface="Georgia"/>
              </a:rPr>
              <a:t>the </a:t>
            </a:r>
            <a:r>
              <a:rPr dirty="0" sz="1600" spc="5" b="1">
                <a:latin typeface="Georgia"/>
                <a:cs typeface="Georgia"/>
              </a:rPr>
              <a:t>bottom </a:t>
            </a:r>
            <a:r>
              <a:rPr dirty="0" sz="1600" spc="-5" b="1">
                <a:latin typeface="Georgia"/>
                <a:cs typeface="Georgia"/>
              </a:rPr>
              <a:t>line </a:t>
            </a:r>
            <a:r>
              <a:rPr dirty="0" sz="1600" spc="15" b="1">
                <a:latin typeface="Georgia"/>
                <a:cs typeface="Georgia"/>
              </a:rPr>
              <a:t>is </a:t>
            </a:r>
            <a:r>
              <a:rPr dirty="0" sz="1600" spc="-85">
                <a:latin typeface="Georgia"/>
                <a:cs typeface="Georgia"/>
              </a:rPr>
              <a:t>I </a:t>
            </a:r>
            <a:r>
              <a:rPr dirty="0" sz="1600" spc="60">
                <a:latin typeface="Georgia"/>
                <a:cs typeface="Georgia"/>
              </a:rPr>
              <a:t>couldn’t finish</a:t>
            </a:r>
            <a:r>
              <a:rPr dirty="0" sz="1600" spc="160">
                <a:latin typeface="Georgia"/>
                <a:cs typeface="Georgia"/>
              </a:rPr>
              <a:t> </a:t>
            </a:r>
            <a:r>
              <a:rPr dirty="0" sz="1600" spc="35">
                <a:latin typeface="Georgia"/>
                <a:cs typeface="Georgia"/>
              </a:rPr>
              <a:t>it.”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algn="just" marL="103505" marR="351155">
              <a:lnSpc>
                <a:spcPct val="109400"/>
              </a:lnSpc>
            </a:pPr>
            <a:r>
              <a:rPr dirty="0" sz="1600" spc="25">
                <a:latin typeface="Georgia"/>
                <a:cs typeface="Georgia"/>
              </a:rPr>
              <a:t>“He’s </a:t>
            </a:r>
            <a:r>
              <a:rPr dirty="0" sz="1600" spc="65">
                <a:latin typeface="Georgia"/>
                <a:cs typeface="Georgia"/>
              </a:rPr>
              <a:t>lazy, </a:t>
            </a:r>
            <a:r>
              <a:rPr dirty="0" sz="1600" spc="85">
                <a:latin typeface="Georgia"/>
                <a:cs typeface="Georgia"/>
              </a:rPr>
              <a:t>his </a:t>
            </a:r>
            <a:r>
              <a:rPr dirty="0" sz="1600" spc="65">
                <a:latin typeface="Georgia"/>
                <a:cs typeface="Georgia"/>
              </a:rPr>
              <a:t>work </a:t>
            </a:r>
            <a:r>
              <a:rPr dirty="0" sz="1600" spc="75">
                <a:latin typeface="Georgia"/>
                <a:cs typeface="Georgia"/>
              </a:rPr>
              <a:t>is </a:t>
            </a:r>
            <a:r>
              <a:rPr dirty="0" sz="1600" spc="55">
                <a:latin typeface="Georgia"/>
                <a:cs typeface="Georgia"/>
              </a:rPr>
              <a:t>not </a:t>
            </a:r>
            <a:r>
              <a:rPr dirty="0" sz="1600" spc="50">
                <a:latin typeface="Georgia"/>
                <a:cs typeface="Georgia"/>
              </a:rPr>
              <a:t>good, </a:t>
            </a:r>
            <a:r>
              <a:rPr dirty="0" sz="1600" spc="95">
                <a:latin typeface="Georgia"/>
                <a:cs typeface="Georgia"/>
              </a:rPr>
              <a:t>and </a:t>
            </a:r>
            <a:r>
              <a:rPr dirty="0" sz="1600" spc="75">
                <a:latin typeface="Georgia"/>
                <a:cs typeface="Georgia"/>
              </a:rPr>
              <a:t>he’s </a:t>
            </a:r>
            <a:r>
              <a:rPr dirty="0" sz="1600" spc="60">
                <a:latin typeface="Georgia"/>
                <a:cs typeface="Georgia"/>
              </a:rPr>
              <a:t>late  </a:t>
            </a:r>
            <a:r>
              <a:rPr dirty="0" sz="1600" spc="55">
                <a:latin typeface="Georgia"/>
                <a:cs typeface="Georgia"/>
              </a:rPr>
              <a:t>every </a:t>
            </a:r>
            <a:r>
              <a:rPr dirty="0" sz="1600" spc="80">
                <a:latin typeface="Georgia"/>
                <a:cs typeface="Georgia"/>
              </a:rPr>
              <a:t>day. </a:t>
            </a:r>
            <a:r>
              <a:rPr dirty="0" sz="1600" b="1">
                <a:latin typeface="Georgia"/>
                <a:cs typeface="Georgia"/>
              </a:rPr>
              <a:t>The bottom </a:t>
            </a:r>
            <a:r>
              <a:rPr dirty="0" sz="1600" spc="-5" b="1">
                <a:latin typeface="Georgia"/>
                <a:cs typeface="Georgia"/>
              </a:rPr>
              <a:t>line </a:t>
            </a:r>
            <a:r>
              <a:rPr dirty="0" sz="1600" spc="15" b="1">
                <a:latin typeface="Georgia"/>
                <a:cs typeface="Georgia"/>
              </a:rPr>
              <a:t>is </a:t>
            </a:r>
            <a:r>
              <a:rPr dirty="0" sz="1600" spc="55">
                <a:latin typeface="Georgia"/>
                <a:cs typeface="Georgia"/>
              </a:rPr>
              <a:t>we </a:t>
            </a:r>
            <a:r>
              <a:rPr dirty="0" sz="1600" spc="75">
                <a:latin typeface="Georgia"/>
                <a:cs typeface="Georgia"/>
              </a:rPr>
              <a:t>have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45">
                <a:latin typeface="Georgia"/>
                <a:cs typeface="Georgia"/>
              </a:rPr>
              <a:t>let  </a:t>
            </a:r>
            <a:r>
              <a:rPr dirty="0" sz="1600" spc="70">
                <a:latin typeface="Georgia"/>
                <a:cs typeface="Georgia"/>
              </a:rPr>
              <a:t>him</a:t>
            </a:r>
            <a:r>
              <a:rPr dirty="0" sz="1600" spc="130">
                <a:latin typeface="Georgia"/>
                <a:cs typeface="Georgia"/>
              </a:rPr>
              <a:t> </a:t>
            </a:r>
            <a:r>
              <a:rPr dirty="0" sz="1600" spc="30">
                <a:latin typeface="Georgia"/>
                <a:cs typeface="Georgia"/>
              </a:rPr>
              <a:t>go.”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Georgia"/>
              <a:cs typeface="Georgia"/>
            </a:endParaRPr>
          </a:p>
          <a:p>
            <a:pPr algn="just" marL="103505">
              <a:lnSpc>
                <a:spcPct val="100000"/>
              </a:lnSpc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30" i="1">
                <a:latin typeface="Georgia"/>
                <a:cs typeface="Georgia"/>
              </a:rPr>
              <a:t>let </a:t>
            </a:r>
            <a:r>
              <a:rPr dirty="0" sz="1600" spc="15" i="1">
                <a:latin typeface="Georgia"/>
                <a:cs typeface="Georgia"/>
              </a:rPr>
              <a:t>him </a:t>
            </a:r>
            <a:r>
              <a:rPr dirty="0" sz="1600" spc="10" i="1">
                <a:latin typeface="Georgia"/>
                <a:cs typeface="Georgia"/>
              </a:rPr>
              <a:t>go</a:t>
            </a:r>
            <a:r>
              <a:rPr dirty="0" sz="1600" spc="10">
                <a:latin typeface="Georgia"/>
                <a:cs typeface="Georgia"/>
              </a:rPr>
              <a:t>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65">
                <a:latin typeface="Georgia"/>
                <a:cs typeface="Georgia"/>
              </a:rPr>
              <a:t>page</a:t>
            </a:r>
            <a:r>
              <a:rPr dirty="0" sz="1600" spc="114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333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348" y="10544402"/>
            <a:ext cx="51767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67460" y="10303099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 spc="254">
                <a:latin typeface="Georgia"/>
                <a:cs typeface="Georgia"/>
              </a:rPr>
              <a:t>1</a:t>
            </a:r>
            <a:r>
              <a:rPr dirty="0" sz="1400" spc="85">
                <a:latin typeface="Georgia"/>
                <a:cs typeface="Georgia"/>
              </a:rPr>
              <a:t>2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37" y="996543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2600" spc="60" b="1">
                <a:latin typeface="Georgia"/>
                <a:cs typeface="Georgia"/>
              </a:rPr>
              <a:t>the </a:t>
            </a:r>
            <a:r>
              <a:rPr dirty="0" sz="2600" spc="5" b="1">
                <a:latin typeface="Georgia"/>
                <a:cs typeface="Georgia"/>
              </a:rPr>
              <a:t>bottom </a:t>
            </a:r>
            <a:r>
              <a:rPr dirty="0" sz="2600" spc="-5" b="1">
                <a:latin typeface="Georgia"/>
                <a:cs typeface="Georgia"/>
              </a:rPr>
              <a:t>line</a:t>
            </a:r>
            <a:r>
              <a:rPr dirty="0" sz="2600" spc="590" b="1">
                <a:latin typeface="Georgia"/>
                <a:cs typeface="Georgia"/>
              </a:rPr>
              <a:t> </a:t>
            </a:r>
            <a:r>
              <a:rPr dirty="0" sz="2600" spc="10" b="1">
                <a:latin typeface="Georgia"/>
                <a:cs typeface="Georgia"/>
              </a:rPr>
              <a:t>is</a:t>
            </a:r>
            <a:endParaRPr sz="2600">
              <a:latin typeface="Georgia"/>
              <a:cs typeface="Georgia"/>
            </a:endParaRPr>
          </a:p>
          <a:p>
            <a:pPr algn="ctr" marL="185420" marR="176530">
              <a:lnSpc>
                <a:spcPts val="1870"/>
              </a:lnSpc>
              <a:spcBef>
                <a:spcPts val="1970"/>
              </a:spcBef>
            </a:pPr>
            <a:r>
              <a:rPr dirty="0" sz="1600" spc="30" b="1">
                <a:latin typeface="Georgia"/>
                <a:cs typeface="Georgia"/>
              </a:rPr>
              <a:t>the </a:t>
            </a:r>
            <a:r>
              <a:rPr dirty="0" sz="1600" spc="-15" b="1">
                <a:latin typeface="Georgia"/>
                <a:cs typeface="Georgia"/>
              </a:rPr>
              <a:t>main idea </a:t>
            </a:r>
            <a:r>
              <a:rPr dirty="0" sz="1600" spc="-10" b="1">
                <a:latin typeface="Georgia"/>
                <a:cs typeface="Georgia"/>
              </a:rPr>
              <a:t>is; </a:t>
            </a:r>
            <a:r>
              <a:rPr dirty="0" sz="1600" spc="35" b="1">
                <a:latin typeface="Georgia"/>
                <a:cs typeface="Georgia"/>
              </a:rPr>
              <a:t>the </a:t>
            </a:r>
            <a:r>
              <a:rPr dirty="0" sz="1600" spc="15" b="1">
                <a:latin typeface="Georgia"/>
                <a:cs typeface="Georgia"/>
              </a:rPr>
              <a:t>thing </a:t>
            </a:r>
            <a:r>
              <a:rPr dirty="0" sz="1600" spc="-5" b="1">
                <a:latin typeface="Georgia"/>
                <a:cs typeface="Georgia"/>
              </a:rPr>
              <a:t>I’m </a:t>
            </a:r>
            <a:r>
              <a:rPr dirty="0" sz="1600" spc="-10" b="1">
                <a:latin typeface="Georgia"/>
                <a:cs typeface="Georgia"/>
              </a:rPr>
              <a:t>really </a:t>
            </a:r>
            <a:r>
              <a:rPr dirty="0" sz="1600" spc="10" b="1">
                <a:latin typeface="Georgia"/>
                <a:cs typeface="Georgia"/>
              </a:rPr>
              <a:t>trying  </a:t>
            </a:r>
            <a:r>
              <a:rPr dirty="0" sz="1600" spc="30" b="1">
                <a:latin typeface="Georgia"/>
                <a:cs typeface="Georgia"/>
              </a:rPr>
              <a:t>to </a:t>
            </a:r>
            <a:r>
              <a:rPr dirty="0" sz="1600" spc="20" b="1">
                <a:latin typeface="Georgia"/>
                <a:cs typeface="Georgia"/>
              </a:rPr>
              <a:t>say</a:t>
            </a:r>
            <a:r>
              <a:rPr dirty="0" sz="1600" spc="225" b="1">
                <a:latin typeface="Georgia"/>
                <a:cs typeface="Georgia"/>
              </a:rPr>
              <a:t> </a:t>
            </a:r>
            <a:r>
              <a:rPr dirty="0" sz="1600" spc="10" b="1">
                <a:latin typeface="Georgia"/>
                <a:cs typeface="Georgia"/>
              </a:rPr>
              <a:t>is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582" y="628751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9845" y="2977743"/>
            <a:ext cx="5108575" cy="3572510"/>
          </a:xfrm>
          <a:custGeom>
            <a:avLst/>
            <a:gdLst/>
            <a:ahLst/>
            <a:cxnLst/>
            <a:rect l="l" t="t" r="r" b="b"/>
            <a:pathLst>
              <a:path w="5108575" h="3572509">
                <a:moveTo>
                  <a:pt x="0" y="3572256"/>
                </a:moveTo>
                <a:lnTo>
                  <a:pt x="5108448" y="3572256"/>
                </a:lnTo>
                <a:lnTo>
                  <a:pt x="5108448" y="0"/>
                </a:lnTo>
                <a:lnTo>
                  <a:pt x="0" y="0"/>
                </a:lnTo>
                <a:lnTo>
                  <a:pt x="0" y="3572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404" y="10411901"/>
            <a:ext cx="3706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unter großen Druck, stark unter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Druck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917" y="947038"/>
            <a:ext cx="5199888" cy="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0367" y="10563473"/>
            <a:ext cx="5181111" cy="17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25909" y="10322171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 spc="254">
                <a:latin typeface="Georgia"/>
                <a:cs typeface="Georgia"/>
              </a:rPr>
              <a:t>1</a:t>
            </a:r>
            <a:r>
              <a:rPr dirty="0" sz="1400" spc="130">
                <a:latin typeface="Georgia"/>
                <a:cs typeface="Georgia"/>
              </a:rPr>
              <a:t>5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170" y="1015616"/>
            <a:ext cx="4989830" cy="4013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730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215"/>
              </a:spcBef>
            </a:pPr>
            <a:r>
              <a:rPr dirty="0" sz="2400" spc="-75" b="1">
                <a:latin typeface="Georgia"/>
                <a:cs typeface="Georgia"/>
              </a:rPr>
              <a:t>GRAB </a:t>
            </a:r>
            <a:r>
              <a:rPr dirty="0" sz="2400" spc="-95" b="1">
                <a:latin typeface="Georgia"/>
                <a:cs typeface="Georgia"/>
              </a:rPr>
              <a:t>A </a:t>
            </a:r>
            <a:r>
              <a:rPr dirty="0" sz="2400" spc="-80" b="1">
                <a:latin typeface="Georgia"/>
                <a:cs typeface="Georgia"/>
              </a:rPr>
              <a:t>PENCIL! </a:t>
            </a:r>
            <a:r>
              <a:rPr dirty="0" sz="2400" spc="-490" b="1">
                <a:latin typeface="Georgia"/>
                <a:cs typeface="Georgia"/>
              </a:rPr>
              <a:t>– </a:t>
            </a:r>
            <a:r>
              <a:rPr dirty="0" sz="2400" b="1">
                <a:latin typeface="Georgia"/>
                <a:cs typeface="Georgia"/>
              </a:rPr>
              <a:t>Puzzle</a:t>
            </a:r>
            <a:r>
              <a:rPr dirty="0" sz="2400" spc="484" b="1">
                <a:latin typeface="Georgia"/>
                <a:cs typeface="Georgia"/>
              </a:rPr>
              <a:t> </a:t>
            </a:r>
            <a:r>
              <a:rPr dirty="0" sz="2400" spc="-30" b="1">
                <a:latin typeface="Georgia"/>
                <a:cs typeface="Georgia"/>
              </a:rPr>
              <a:t>#45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778" y="1710550"/>
            <a:ext cx="5113020" cy="82524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497840">
              <a:lnSpc>
                <a:spcPts val="1655"/>
              </a:lnSpc>
            </a:pPr>
            <a:r>
              <a:rPr dirty="0" u="sng" sz="1400" spc="8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ACROSS</a:t>
            </a:r>
            <a:endParaRPr sz="1400">
              <a:latin typeface="Georgia"/>
              <a:cs typeface="Georgia"/>
            </a:endParaRPr>
          </a:p>
          <a:p>
            <a:pPr marL="955040" marR="464184" indent="-228600">
              <a:lnSpc>
                <a:spcPts val="1639"/>
              </a:lnSpc>
              <a:spcBef>
                <a:spcPts val="65"/>
              </a:spcBef>
              <a:buAutoNum type="arabicParenR" startAt="3"/>
              <a:tabLst>
                <a:tab pos="955675" algn="l"/>
                <a:tab pos="2737485" algn="l"/>
              </a:tabLst>
            </a:pPr>
            <a:r>
              <a:rPr dirty="0" sz="1400" spc="15">
                <a:latin typeface="Georgia"/>
                <a:cs typeface="Georgia"/>
              </a:rPr>
              <a:t>“My </a:t>
            </a:r>
            <a:r>
              <a:rPr dirty="0" sz="1400" spc="80">
                <a:latin typeface="Georgia"/>
                <a:cs typeface="Georgia"/>
              </a:rPr>
              <a:t>stomach </a:t>
            </a:r>
            <a:r>
              <a:rPr dirty="0" sz="1400" spc="65">
                <a:latin typeface="Georgia"/>
                <a:cs typeface="Georgia"/>
              </a:rPr>
              <a:t>is </a:t>
            </a:r>
            <a:r>
              <a:rPr dirty="0" sz="1400" spc="35">
                <a:latin typeface="Georgia"/>
                <a:cs typeface="Georgia"/>
              </a:rPr>
              <a:t>to </a:t>
            </a:r>
            <a:r>
              <a:rPr dirty="0" sz="1400" spc="45">
                <a:latin typeface="Georgia"/>
                <a:cs typeface="Georgia"/>
              </a:rPr>
              <a:t>big </a:t>
            </a:r>
            <a:r>
              <a:rPr dirty="0" sz="1400" spc="85">
                <a:latin typeface="Georgia"/>
                <a:cs typeface="Georgia"/>
              </a:rPr>
              <a:t>and </a:t>
            </a:r>
            <a:r>
              <a:rPr dirty="0" sz="1400" spc="75">
                <a:latin typeface="Georgia"/>
                <a:cs typeface="Georgia"/>
              </a:rPr>
              <a:t>my </a:t>
            </a:r>
            <a:r>
              <a:rPr dirty="0" sz="1400" spc="85">
                <a:latin typeface="Georgia"/>
                <a:cs typeface="Georgia"/>
              </a:rPr>
              <a:t>pants </a:t>
            </a:r>
            <a:r>
              <a:rPr dirty="0" sz="1400" spc="65">
                <a:latin typeface="Georgia"/>
                <a:cs typeface="Georgia"/>
              </a:rPr>
              <a:t>are </a:t>
            </a:r>
            <a:r>
              <a:rPr dirty="0" sz="1400" spc="35">
                <a:latin typeface="Georgia"/>
                <a:cs typeface="Georgia"/>
              </a:rPr>
              <a:t>to  </a:t>
            </a:r>
            <a:r>
              <a:rPr dirty="0" sz="1400" spc="50">
                <a:latin typeface="Georgia"/>
                <a:cs typeface="Georgia"/>
              </a:rPr>
              <a:t>tight.</a:t>
            </a:r>
            <a:r>
              <a:rPr dirty="0" sz="1400" spc="125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The</a:t>
            </a:r>
            <a:r>
              <a:rPr dirty="0" sz="1400" spc="145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bottom</a:t>
            </a:r>
            <a:r>
              <a:rPr dirty="0" u="sng" sz="1400" spc="5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65">
                <a:latin typeface="Georgia"/>
                <a:cs typeface="Georgia"/>
              </a:rPr>
              <a:t>is </a:t>
            </a:r>
            <a:r>
              <a:rPr dirty="0" sz="1400" spc="60">
                <a:latin typeface="Georgia"/>
                <a:cs typeface="Georgia"/>
              </a:rPr>
              <a:t>need </a:t>
            </a:r>
            <a:r>
              <a:rPr dirty="0" sz="1400" spc="35">
                <a:latin typeface="Georgia"/>
                <a:cs typeface="Georgia"/>
              </a:rPr>
              <a:t>to </a:t>
            </a:r>
            <a:r>
              <a:rPr dirty="0" sz="1400" spc="50">
                <a:latin typeface="Georgia"/>
                <a:cs typeface="Georgia"/>
              </a:rPr>
              <a:t>lose  </a:t>
            </a:r>
            <a:r>
              <a:rPr dirty="0" sz="1400" spc="45">
                <a:latin typeface="Georgia"/>
                <a:cs typeface="Georgia"/>
              </a:rPr>
              <a:t>weight.”</a:t>
            </a:r>
            <a:endParaRPr sz="1400">
              <a:latin typeface="Georgia"/>
              <a:cs typeface="Georgia"/>
            </a:endParaRPr>
          </a:p>
          <a:p>
            <a:pPr marL="955040" marR="800735" indent="-228600">
              <a:lnSpc>
                <a:spcPts val="1639"/>
              </a:lnSpc>
              <a:spcBef>
                <a:spcPts val="10"/>
              </a:spcBef>
              <a:buAutoNum type="arabicParenR" startAt="3"/>
              <a:tabLst>
                <a:tab pos="955675" algn="l"/>
                <a:tab pos="2169160" algn="l"/>
              </a:tabLst>
            </a:pPr>
            <a:r>
              <a:rPr dirty="0" sz="1400" spc="30">
                <a:latin typeface="Georgia"/>
                <a:cs typeface="Georgia"/>
              </a:rPr>
              <a:t>“Did </a:t>
            </a:r>
            <a:r>
              <a:rPr dirty="0" sz="1400" spc="75">
                <a:latin typeface="Georgia"/>
                <a:cs typeface="Georgia"/>
              </a:rPr>
              <a:t>you </a:t>
            </a:r>
            <a:r>
              <a:rPr dirty="0" sz="1400" spc="40">
                <a:latin typeface="Georgia"/>
                <a:cs typeface="Georgia"/>
              </a:rPr>
              <a:t>do </a:t>
            </a:r>
            <a:r>
              <a:rPr dirty="0" sz="1400" spc="35">
                <a:latin typeface="Georgia"/>
                <a:cs typeface="Georgia"/>
              </a:rPr>
              <a:t>well </a:t>
            </a:r>
            <a:r>
              <a:rPr dirty="0" sz="1400" spc="65">
                <a:latin typeface="Georgia"/>
                <a:cs typeface="Georgia"/>
              </a:rPr>
              <a:t>on your </a:t>
            </a:r>
            <a:r>
              <a:rPr dirty="0" sz="1400" spc="70">
                <a:latin typeface="Georgia"/>
                <a:cs typeface="Georgia"/>
              </a:rPr>
              <a:t>exams?”  </a:t>
            </a:r>
            <a:r>
              <a:rPr dirty="0" sz="1400" spc="50">
                <a:latin typeface="Georgia"/>
                <a:cs typeface="Georgia"/>
              </a:rPr>
              <a:t>“Yes,</a:t>
            </a:r>
            <a:r>
              <a:rPr dirty="0" sz="1400" spc="114">
                <a:latin typeface="Georgia"/>
                <a:cs typeface="Georgia"/>
              </a:rPr>
              <a:t> </a:t>
            </a:r>
            <a:r>
              <a:rPr dirty="0" sz="1400" spc="-70">
                <a:latin typeface="Georgia"/>
                <a:cs typeface="Georgia"/>
              </a:rPr>
              <a:t>I</a:t>
            </a:r>
            <a:r>
              <a:rPr dirty="0" sz="1400" spc="150">
                <a:latin typeface="Georgia"/>
                <a:cs typeface="Georgia"/>
              </a:rPr>
              <a:t> </a:t>
            </a:r>
            <a:r>
              <a:rPr dirty="0" sz="1400" spc="95">
                <a:latin typeface="Georgia"/>
                <a:cs typeface="Georgia"/>
              </a:rPr>
              <a:t>was</a:t>
            </a:r>
            <a:r>
              <a:rPr dirty="0" u="sng" sz="1400" spc="9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90">
                <a:latin typeface="Georgia"/>
                <a:cs typeface="Georgia"/>
              </a:rPr>
              <a:t>because </a:t>
            </a:r>
            <a:r>
              <a:rPr dirty="0" sz="1400" spc="-70">
                <a:latin typeface="Georgia"/>
                <a:cs typeface="Georgia"/>
              </a:rPr>
              <a:t>I </a:t>
            </a:r>
            <a:r>
              <a:rPr dirty="0" sz="1400" spc="70">
                <a:latin typeface="Georgia"/>
                <a:cs typeface="Georgia"/>
              </a:rPr>
              <a:t>studied</a:t>
            </a:r>
            <a:r>
              <a:rPr dirty="0" sz="1400">
                <a:latin typeface="Georgia"/>
                <a:cs typeface="Georgia"/>
              </a:rPr>
              <a:t> </a:t>
            </a:r>
            <a:r>
              <a:rPr dirty="0" sz="1400" spc="55">
                <a:latin typeface="Georgia"/>
                <a:cs typeface="Georgia"/>
              </a:rPr>
              <a:t>hard.”</a:t>
            </a:r>
            <a:endParaRPr sz="1400">
              <a:latin typeface="Georgia"/>
              <a:cs typeface="Georgia"/>
            </a:endParaRPr>
          </a:p>
          <a:p>
            <a:pPr marL="955040" marR="1079500" indent="-228600">
              <a:lnSpc>
                <a:spcPts val="1639"/>
              </a:lnSpc>
              <a:spcBef>
                <a:spcPts val="10"/>
              </a:spcBef>
              <a:buAutoNum type="arabicParenR" startAt="3"/>
              <a:tabLst>
                <a:tab pos="955675" algn="l"/>
              </a:tabLst>
            </a:pPr>
            <a:r>
              <a:rPr dirty="0" sz="1400" spc="30">
                <a:latin typeface="Georgia"/>
                <a:cs typeface="Georgia"/>
              </a:rPr>
              <a:t>“Tomorrow </a:t>
            </a:r>
            <a:r>
              <a:rPr dirty="0" sz="1400" spc="5">
                <a:latin typeface="Georgia"/>
                <a:cs typeface="Georgia"/>
              </a:rPr>
              <a:t>I’m </a:t>
            </a:r>
            <a:r>
              <a:rPr dirty="0" sz="1400" spc="40">
                <a:latin typeface="Georgia"/>
                <a:cs typeface="Georgia"/>
              </a:rPr>
              <a:t>going </a:t>
            </a:r>
            <a:r>
              <a:rPr dirty="0" sz="1400" spc="65">
                <a:latin typeface="Georgia"/>
                <a:cs typeface="Georgia"/>
              </a:rPr>
              <a:t>on vacation </a:t>
            </a:r>
            <a:r>
              <a:rPr dirty="0" sz="1400" spc="35">
                <a:latin typeface="Georgia"/>
                <a:cs typeface="Georgia"/>
              </a:rPr>
              <a:t>to  </a:t>
            </a:r>
            <a:r>
              <a:rPr dirty="0" sz="1400" spc="25">
                <a:latin typeface="Georgia"/>
                <a:cs typeface="Georgia"/>
              </a:rPr>
              <a:t>Florida!”</a:t>
            </a:r>
            <a:endParaRPr sz="1400">
              <a:latin typeface="Georgia"/>
              <a:cs typeface="Georgia"/>
            </a:endParaRPr>
          </a:p>
          <a:p>
            <a:pPr marL="955040">
              <a:lnSpc>
                <a:spcPts val="1580"/>
              </a:lnSpc>
              <a:tabLst>
                <a:tab pos="1731645" algn="l"/>
                <a:tab pos="1967230" algn="l"/>
              </a:tabLst>
            </a:pPr>
            <a:r>
              <a:rPr dirty="0" sz="1400" spc="20">
                <a:latin typeface="Georgia"/>
                <a:cs typeface="Georgia"/>
              </a:rPr>
              <a:t>“Well,</a:t>
            </a:r>
            <a:r>
              <a:rPr dirty="0" u="sng" sz="1400" spc="2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35">
                <a:latin typeface="Georgia"/>
                <a:cs typeface="Georgia"/>
              </a:rPr>
              <a:t>good</a:t>
            </a:r>
            <a:r>
              <a:rPr dirty="0" sz="1400" spc="105">
                <a:latin typeface="Georgia"/>
                <a:cs typeface="Georgia"/>
              </a:rPr>
              <a:t> </a:t>
            </a:r>
            <a:r>
              <a:rPr dirty="0" sz="1400" spc="40">
                <a:latin typeface="Georgia"/>
                <a:cs typeface="Georgia"/>
              </a:rPr>
              <a:t>time.”</a:t>
            </a:r>
            <a:endParaRPr sz="1400">
              <a:latin typeface="Georgia"/>
              <a:cs typeface="Georgia"/>
            </a:endParaRPr>
          </a:p>
          <a:p>
            <a:pPr marL="955040" marR="895350" indent="-228600">
              <a:lnSpc>
                <a:spcPts val="1639"/>
              </a:lnSpc>
              <a:spcBef>
                <a:spcPts val="70"/>
              </a:spcBef>
              <a:buAutoNum type="arabicParenR" startAt="6"/>
              <a:tabLst>
                <a:tab pos="955675" algn="l"/>
                <a:tab pos="2120900" algn="l"/>
                <a:tab pos="2355850" algn="l"/>
              </a:tabLst>
            </a:pPr>
            <a:r>
              <a:rPr dirty="0" sz="1400" spc="-50">
                <a:latin typeface="Georgia"/>
                <a:cs typeface="Georgia"/>
              </a:rPr>
              <a:t>“I </a:t>
            </a:r>
            <a:r>
              <a:rPr dirty="0" sz="1400" spc="40">
                <a:latin typeface="Georgia"/>
                <a:cs typeface="Georgia"/>
              </a:rPr>
              <a:t>didn’t </a:t>
            </a:r>
            <a:r>
              <a:rPr dirty="0" sz="1400" spc="80">
                <a:latin typeface="Georgia"/>
                <a:cs typeface="Georgia"/>
              </a:rPr>
              <a:t>understand </a:t>
            </a:r>
            <a:r>
              <a:rPr dirty="0" sz="1400" spc="65">
                <a:latin typeface="Georgia"/>
                <a:cs typeface="Georgia"/>
              </a:rPr>
              <a:t>the </a:t>
            </a:r>
            <a:r>
              <a:rPr dirty="0" sz="1400" spc="70">
                <a:latin typeface="Georgia"/>
                <a:cs typeface="Georgia"/>
              </a:rPr>
              <a:t>instructions.  </a:t>
            </a:r>
            <a:r>
              <a:rPr dirty="0" sz="1400" spc="75">
                <a:latin typeface="Georgia"/>
                <a:cs typeface="Georgia"/>
              </a:rPr>
              <a:t>Could</a:t>
            </a:r>
            <a:r>
              <a:rPr dirty="0" sz="1400" spc="114">
                <a:latin typeface="Georgia"/>
                <a:cs typeface="Georgia"/>
              </a:rPr>
              <a:t> </a:t>
            </a:r>
            <a:r>
              <a:rPr dirty="0" sz="1400" spc="75">
                <a:latin typeface="Georgia"/>
                <a:cs typeface="Georgia"/>
              </a:rPr>
              <a:t>you</a:t>
            </a:r>
            <a:r>
              <a:rPr dirty="0" u="sng" sz="1400" spc="7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70">
                <a:latin typeface="Georgia"/>
                <a:cs typeface="Georgia"/>
              </a:rPr>
              <a:t>them</a:t>
            </a:r>
            <a:r>
              <a:rPr dirty="0" sz="1400" spc="105">
                <a:latin typeface="Georgia"/>
                <a:cs typeface="Georgia"/>
              </a:rPr>
              <a:t> </a:t>
            </a:r>
            <a:r>
              <a:rPr dirty="0" sz="1400" spc="60">
                <a:latin typeface="Georgia"/>
                <a:cs typeface="Georgia"/>
              </a:rPr>
              <a:t>again?”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marL="497840">
              <a:lnSpc>
                <a:spcPts val="1660"/>
              </a:lnSpc>
            </a:pPr>
            <a:r>
              <a:rPr dirty="0" u="sng" sz="1400" spc="2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DOWN</a:t>
            </a:r>
            <a:endParaRPr sz="1400">
              <a:latin typeface="Georgia"/>
              <a:cs typeface="Georgia"/>
            </a:endParaRPr>
          </a:p>
          <a:p>
            <a:pPr marL="955040" marR="574040" indent="-228600">
              <a:lnSpc>
                <a:spcPts val="1639"/>
              </a:lnSpc>
              <a:spcBef>
                <a:spcPts val="70"/>
              </a:spcBef>
              <a:buAutoNum type="arabicParenR"/>
              <a:tabLst>
                <a:tab pos="955675" algn="l"/>
                <a:tab pos="2096770" algn="l"/>
              </a:tabLst>
            </a:pPr>
            <a:r>
              <a:rPr dirty="0" sz="1400" spc="60">
                <a:latin typeface="Georgia"/>
                <a:cs typeface="Georgia"/>
              </a:rPr>
              <a:t>“Our </a:t>
            </a:r>
            <a:r>
              <a:rPr dirty="0" sz="1400" spc="75">
                <a:latin typeface="Georgia"/>
                <a:cs typeface="Georgia"/>
              </a:rPr>
              <a:t>company </a:t>
            </a:r>
            <a:r>
              <a:rPr dirty="0" sz="1400" spc="105">
                <a:latin typeface="Georgia"/>
                <a:cs typeface="Georgia"/>
              </a:rPr>
              <a:t>has </a:t>
            </a:r>
            <a:r>
              <a:rPr dirty="0" sz="1400" spc="85">
                <a:latin typeface="Georgia"/>
                <a:cs typeface="Georgia"/>
              </a:rPr>
              <a:t>many </a:t>
            </a:r>
            <a:r>
              <a:rPr dirty="0" sz="1400" spc="65">
                <a:latin typeface="Georgia"/>
                <a:cs typeface="Georgia"/>
              </a:rPr>
              <a:t>new </a:t>
            </a:r>
            <a:r>
              <a:rPr dirty="0" sz="1400" spc="60">
                <a:latin typeface="Georgia"/>
                <a:cs typeface="Georgia"/>
              </a:rPr>
              <a:t>clients. </a:t>
            </a:r>
            <a:r>
              <a:rPr dirty="0" sz="1400" spc="10">
                <a:latin typeface="Georgia"/>
                <a:cs typeface="Georgia"/>
              </a:rPr>
              <a:t>We  </a:t>
            </a:r>
            <a:r>
              <a:rPr dirty="0" sz="1400" spc="65">
                <a:latin typeface="Georgia"/>
                <a:cs typeface="Georgia"/>
              </a:rPr>
              <a:t>are</a:t>
            </a:r>
            <a:r>
              <a:rPr dirty="0" sz="1400" spc="110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doing</a:t>
            </a:r>
            <a:r>
              <a:rPr dirty="0" u="sng" sz="1400" spc="5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70">
                <a:latin typeface="Georgia"/>
                <a:cs typeface="Georgia"/>
              </a:rPr>
              <a:t>this</a:t>
            </a:r>
            <a:r>
              <a:rPr dirty="0" sz="1400" spc="105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year.”</a:t>
            </a:r>
            <a:endParaRPr sz="1400">
              <a:latin typeface="Georgia"/>
              <a:cs typeface="Georgia"/>
            </a:endParaRPr>
          </a:p>
          <a:p>
            <a:pPr marL="955040" marR="828675" indent="-228600">
              <a:lnSpc>
                <a:spcPts val="1639"/>
              </a:lnSpc>
              <a:spcBef>
                <a:spcPts val="10"/>
              </a:spcBef>
              <a:buAutoNum type="arabicParenR"/>
              <a:tabLst>
                <a:tab pos="955675" algn="l"/>
                <a:tab pos="2647950" algn="l"/>
              </a:tabLst>
            </a:pPr>
            <a:r>
              <a:rPr dirty="0" sz="1400" spc="60">
                <a:latin typeface="Georgia"/>
                <a:cs typeface="Georgia"/>
              </a:rPr>
              <a:t>“Our </a:t>
            </a:r>
            <a:r>
              <a:rPr dirty="0" sz="1400" spc="85">
                <a:latin typeface="Georgia"/>
                <a:cs typeface="Georgia"/>
              </a:rPr>
              <a:t>students </a:t>
            </a:r>
            <a:r>
              <a:rPr dirty="0" sz="1400" spc="65">
                <a:latin typeface="Georgia"/>
                <a:cs typeface="Georgia"/>
              </a:rPr>
              <a:t>are </a:t>
            </a:r>
            <a:r>
              <a:rPr dirty="0" sz="1400" spc="35">
                <a:latin typeface="Georgia"/>
                <a:cs typeface="Georgia"/>
              </a:rPr>
              <a:t>from </a:t>
            </a:r>
            <a:r>
              <a:rPr dirty="0" sz="1400" spc="170">
                <a:latin typeface="Georgia"/>
                <a:cs typeface="Georgia"/>
              </a:rPr>
              <a:t>19 </a:t>
            </a:r>
            <a:r>
              <a:rPr dirty="0" sz="1400" spc="35">
                <a:latin typeface="Georgia"/>
                <a:cs typeface="Georgia"/>
              </a:rPr>
              <a:t>to </a:t>
            </a:r>
            <a:r>
              <a:rPr dirty="0" sz="1400" spc="105">
                <a:latin typeface="Georgia"/>
                <a:cs typeface="Georgia"/>
              </a:rPr>
              <a:t>25 </a:t>
            </a:r>
            <a:r>
              <a:rPr dirty="0" sz="1400" spc="75">
                <a:latin typeface="Georgia"/>
                <a:cs typeface="Georgia"/>
              </a:rPr>
              <a:t>years  </a:t>
            </a:r>
            <a:r>
              <a:rPr dirty="0" sz="1400" spc="45">
                <a:latin typeface="Georgia"/>
                <a:cs typeface="Georgia"/>
              </a:rPr>
              <a:t>old. </a:t>
            </a:r>
            <a:r>
              <a:rPr dirty="0" sz="1400" spc="50">
                <a:latin typeface="Georgia"/>
                <a:cs typeface="Georgia"/>
              </a:rPr>
              <a:t>They</a:t>
            </a:r>
            <a:r>
              <a:rPr dirty="0" sz="1400" spc="195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are,</a:t>
            </a:r>
            <a:r>
              <a:rPr dirty="0" sz="1400" spc="125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on</a:t>
            </a:r>
            <a:r>
              <a:rPr dirty="0" u="sng" sz="1400" spc="6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70">
                <a:latin typeface="Georgia"/>
                <a:cs typeface="Georgia"/>
              </a:rPr>
              <a:t>, </a:t>
            </a:r>
            <a:r>
              <a:rPr dirty="0" sz="1400" spc="80">
                <a:latin typeface="Georgia"/>
                <a:cs typeface="Georgia"/>
              </a:rPr>
              <a:t>22 ears</a:t>
            </a:r>
            <a:r>
              <a:rPr dirty="0" sz="1400" spc="125">
                <a:latin typeface="Georgia"/>
                <a:cs typeface="Georgia"/>
              </a:rPr>
              <a:t> </a:t>
            </a:r>
            <a:r>
              <a:rPr dirty="0" sz="1400" spc="35">
                <a:latin typeface="Georgia"/>
                <a:cs typeface="Georgia"/>
              </a:rPr>
              <a:t>old.”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Georgia"/>
              <a:cs typeface="Georgia"/>
            </a:endParaRPr>
          </a:p>
          <a:p>
            <a:pPr marL="726440">
              <a:lnSpc>
                <a:spcPct val="100000"/>
              </a:lnSpc>
            </a:pPr>
            <a:r>
              <a:rPr dirty="0" sz="1100" spc="-15" i="1">
                <a:latin typeface="Georgia"/>
                <a:cs typeface="Georgia"/>
              </a:rPr>
              <a:t>For </a:t>
            </a:r>
            <a:r>
              <a:rPr dirty="0" sz="1100" spc="45" i="1">
                <a:latin typeface="Georgia"/>
                <a:cs typeface="Georgia"/>
              </a:rPr>
              <a:t>answers, </a:t>
            </a:r>
            <a:r>
              <a:rPr dirty="0" sz="1100" spc="85" i="1">
                <a:latin typeface="Georgia"/>
                <a:cs typeface="Georgia"/>
              </a:rPr>
              <a:t>see </a:t>
            </a:r>
            <a:r>
              <a:rPr dirty="0" sz="1100" spc="30" i="1">
                <a:latin typeface="Georgia"/>
                <a:cs typeface="Georgia"/>
              </a:rPr>
              <a:t>page</a:t>
            </a:r>
            <a:r>
              <a:rPr dirty="0" sz="1100" spc="-105" i="1">
                <a:latin typeface="Georgia"/>
                <a:cs typeface="Georgia"/>
              </a:rPr>
              <a:t> </a:t>
            </a:r>
            <a:r>
              <a:rPr dirty="0" sz="1100" spc="85" i="1">
                <a:latin typeface="Georgia"/>
                <a:cs typeface="Georgia"/>
              </a:rPr>
              <a:t>367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9563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8158" y="10425138"/>
            <a:ext cx="1843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abgeben,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absetzen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38373"/>
            <a:ext cx="1945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Haben Sie ....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schon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917" y="927963"/>
            <a:ext cx="5199888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0217" y="6786219"/>
            <a:ext cx="5209032" cy="327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2993" y="7254087"/>
            <a:ext cx="4940935" cy="2639695"/>
          </a:xfrm>
          <a:prstGeom prst="rect">
            <a:avLst/>
          </a:prstGeom>
          <a:solidFill>
            <a:srgbClr val="EEECE1"/>
          </a:solidFill>
        </p:spPr>
        <p:txBody>
          <a:bodyPr wrap="square" lIns="0" tIns="5588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440"/>
              </a:spcBef>
            </a:pPr>
            <a:r>
              <a:rPr dirty="0" sz="1600">
                <a:latin typeface="Georgia"/>
                <a:cs typeface="Georgia"/>
              </a:rPr>
              <a:t>“He </a:t>
            </a:r>
            <a:r>
              <a:rPr dirty="0" sz="1600" spc="55">
                <a:latin typeface="Georgia"/>
                <a:cs typeface="Georgia"/>
              </a:rPr>
              <a:t>took </a:t>
            </a:r>
            <a:r>
              <a:rPr dirty="0" sz="1600" spc="70">
                <a:latin typeface="Georgia"/>
                <a:cs typeface="Georgia"/>
              </a:rPr>
              <a:t>money </a:t>
            </a:r>
            <a:r>
              <a:rPr dirty="0" sz="1600" spc="40">
                <a:latin typeface="Georgia"/>
                <a:cs typeface="Georgia"/>
              </a:rPr>
              <a:t>from </a:t>
            </a:r>
            <a:r>
              <a:rPr dirty="0" sz="1600" spc="70">
                <a:latin typeface="Georgia"/>
                <a:cs typeface="Georgia"/>
              </a:rPr>
              <a:t>the </a:t>
            </a:r>
            <a:r>
              <a:rPr dirty="0" sz="1600" spc="80">
                <a:latin typeface="Georgia"/>
                <a:cs typeface="Georgia"/>
              </a:rPr>
              <a:t>company, so </a:t>
            </a:r>
            <a:r>
              <a:rPr dirty="0" sz="1600" spc="85">
                <a:latin typeface="Georgia"/>
                <a:cs typeface="Georgia"/>
              </a:rPr>
              <a:t>his</a:t>
            </a:r>
            <a:r>
              <a:rPr dirty="0" sz="1600" spc="300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boss</a:t>
            </a:r>
            <a:endParaRPr sz="16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1600" spc="30" b="1">
                <a:latin typeface="Georgia"/>
                <a:cs typeface="Georgia"/>
              </a:rPr>
              <a:t>let </a:t>
            </a:r>
            <a:r>
              <a:rPr dirty="0" sz="1600" spc="70">
                <a:latin typeface="Georgia"/>
                <a:cs typeface="Georgia"/>
              </a:rPr>
              <a:t>him</a:t>
            </a:r>
            <a:r>
              <a:rPr dirty="0" sz="1600" spc="200">
                <a:latin typeface="Georgia"/>
                <a:cs typeface="Georgia"/>
              </a:rPr>
              <a:t> </a:t>
            </a:r>
            <a:r>
              <a:rPr dirty="0" sz="1600" spc="10" b="1">
                <a:latin typeface="Georgia"/>
                <a:cs typeface="Georgia"/>
              </a:rPr>
              <a:t>go</a:t>
            </a:r>
            <a:r>
              <a:rPr dirty="0" sz="1600" spc="10">
                <a:latin typeface="Georgia"/>
                <a:cs typeface="Georgia"/>
              </a:rPr>
              <a:t>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Georgia"/>
              <a:cs typeface="Georgia"/>
            </a:endParaRPr>
          </a:p>
          <a:p>
            <a:pPr marL="103505" marR="666750">
              <a:lnSpc>
                <a:spcPct val="109400"/>
              </a:lnSpc>
              <a:spcBef>
                <a:spcPts val="5"/>
              </a:spcBef>
            </a:pPr>
            <a:r>
              <a:rPr dirty="0" sz="1600" spc="65">
                <a:latin typeface="Georgia"/>
                <a:cs typeface="Georgia"/>
              </a:rPr>
              <a:t>“Our </a:t>
            </a:r>
            <a:r>
              <a:rPr dirty="0" sz="1600" spc="80">
                <a:latin typeface="Georgia"/>
                <a:cs typeface="Georgia"/>
              </a:rPr>
              <a:t>company </a:t>
            </a:r>
            <a:r>
              <a:rPr dirty="0" sz="1600" spc="55">
                <a:latin typeface="Georgia"/>
                <a:cs typeface="Georgia"/>
              </a:rPr>
              <a:t>isn’t </a:t>
            </a:r>
            <a:r>
              <a:rPr dirty="0" sz="1600" spc="45">
                <a:latin typeface="Georgia"/>
                <a:cs typeface="Georgia"/>
              </a:rPr>
              <a:t>doing </a:t>
            </a:r>
            <a:r>
              <a:rPr dirty="0" sz="1600" spc="55">
                <a:latin typeface="Georgia"/>
                <a:cs typeface="Georgia"/>
              </a:rPr>
              <a:t>well. </a:t>
            </a:r>
            <a:r>
              <a:rPr dirty="0" sz="1600" spc="5">
                <a:latin typeface="Georgia"/>
                <a:cs typeface="Georgia"/>
              </a:rPr>
              <a:t>We </a:t>
            </a:r>
            <a:r>
              <a:rPr dirty="0" sz="1600" spc="30" b="1">
                <a:latin typeface="Georgia"/>
                <a:cs typeface="Georgia"/>
              </a:rPr>
              <a:t>let </a:t>
            </a:r>
            <a:r>
              <a:rPr dirty="0" sz="1600" spc="20">
                <a:latin typeface="Georgia"/>
                <a:cs typeface="Georgia"/>
              </a:rPr>
              <a:t>five  </a:t>
            </a:r>
            <a:r>
              <a:rPr dirty="0" sz="1600" spc="50">
                <a:latin typeface="Georgia"/>
                <a:cs typeface="Georgia"/>
              </a:rPr>
              <a:t>people </a:t>
            </a:r>
            <a:r>
              <a:rPr dirty="0" sz="1600" spc="-20" b="1">
                <a:latin typeface="Georgia"/>
                <a:cs typeface="Georgia"/>
              </a:rPr>
              <a:t>go </a:t>
            </a:r>
            <a:r>
              <a:rPr dirty="0" sz="1600" spc="40">
                <a:latin typeface="Georgia"/>
                <a:cs typeface="Georgia"/>
              </a:rPr>
              <a:t>to </a:t>
            </a:r>
            <a:r>
              <a:rPr dirty="0" sz="1600" spc="85">
                <a:latin typeface="Georgia"/>
                <a:cs typeface="Georgia"/>
              </a:rPr>
              <a:t>save </a:t>
            </a:r>
            <a:r>
              <a:rPr dirty="0" sz="1600" spc="75">
                <a:latin typeface="Georgia"/>
                <a:cs typeface="Georgia"/>
              </a:rPr>
              <a:t>some</a:t>
            </a:r>
            <a:r>
              <a:rPr dirty="0" sz="1600" spc="500">
                <a:latin typeface="Georgia"/>
                <a:cs typeface="Georgia"/>
              </a:rPr>
              <a:t> </a:t>
            </a:r>
            <a:r>
              <a:rPr dirty="0" sz="1600" spc="55">
                <a:latin typeface="Georgia"/>
                <a:cs typeface="Georgia"/>
              </a:rPr>
              <a:t>money.”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Georgia"/>
              <a:cs typeface="Georgia"/>
            </a:endParaRPr>
          </a:p>
          <a:p>
            <a:pPr marL="103505">
              <a:lnSpc>
                <a:spcPct val="100000"/>
              </a:lnSpc>
            </a:pPr>
            <a:r>
              <a:rPr dirty="0" sz="1600" spc="40">
                <a:latin typeface="Georgia"/>
                <a:cs typeface="Georgia"/>
              </a:rPr>
              <a:t>For </a:t>
            </a:r>
            <a:r>
              <a:rPr dirty="0" sz="1600" spc="45" i="1">
                <a:latin typeface="Georgia"/>
                <a:cs typeface="Georgia"/>
              </a:rPr>
              <a:t>do </a:t>
            </a:r>
            <a:r>
              <a:rPr dirty="0" sz="1600" spc="40" i="1">
                <a:latin typeface="Georgia"/>
                <a:cs typeface="Georgia"/>
              </a:rPr>
              <a:t>well</a:t>
            </a:r>
            <a:r>
              <a:rPr dirty="0" sz="1600" spc="40">
                <a:latin typeface="Georgia"/>
                <a:cs typeface="Georgia"/>
              </a:rPr>
              <a:t>, </a:t>
            </a:r>
            <a:r>
              <a:rPr dirty="0" sz="1600" spc="85">
                <a:latin typeface="Georgia"/>
                <a:cs typeface="Georgia"/>
              </a:rPr>
              <a:t>see </a:t>
            </a:r>
            <a:r>
              <a:rPr dirty="0" sz="1600" spc="70">
                <a:latin typeface="Georgia"/>
                <a:cs typeface="Georgia"/>
              </a:rPr>
              <a:t>page</a:t>
            </a:r>
            <a:r>
              <a:rPr dirty="0" sz="1600" spc="480">
                <a:latin typeface="Georgia"/>
                <a:cs typeface="Georgia"/>
              </a:rPr>
              <a:t> </a:t>
            </a:r>
            <a:r>
              <a:rPr dirty="0" sz="1600" spc="225">
                <a:latin typeface="Georgia"/>
                <a:cs typeface="Georgia"/>
              </a:rPr>
              <a:t>311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0367" y="10544402"/>
            <a:ext cx="5181111" cy="17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25909" y="10303099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latin typeface="Georgia"/>
                <a:cs typeface="Georgia"/>
              </a:rPr>
              <a:t>3</a:t>
            </a:r>
            <a:r>
              <a:rPr dirty="0" sz="1400" spc="85">
                <a:latin typeface="Georgia"/>
                <a:cs typeface="Georgia"/>
              </a:rPr>
              <a:t>3</a:t>
            </a:r>
            <a:r>
              <a:rPr dirty="0" sz="1400" spc="95">
                <a:latin typeface="Georgia"/>
                <a:cs typeface="Georgia"/>
              </a:rPr>
              <a:t>3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170" y="996543"/>
            <a:ext cx="4989830" cy="16586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6034" rIns="0" bIns="0" rtlCol="0" vert="horz">
            <a:spAutoFit/>
          </a:bodyPr>
          <a:lstStyle/>
          <a:p>
            <a:pPr marL="1252220">
              <a:lnSpc>
                <a:spcPct val="100000"/>
              </a:lnSpc>
              <a:spcBef>
                <a:spcPts val="204"/>
              </a:spcBef>
            </a:pPr>
            <a:r>
              <a:rPr dirty="0" sz="2600" spc="55" b="1">
                <a:latin typeface="Georgia"/>
                <a:cs typeface="Georgia"/>
              </a:rPr>
              <a:t>let </a:t>
            </a:r>
            <a:r>
              <a:rPr dirty="0" sz="2600" spc="120">
                <a:latin typeface="Georgia"/>
                <a:cs typeface="Georgia"/>
              </a:rPr>
              <a:t>someone</a:t>
            </a:r>
            <a:r>
              <a:rPr dirty="0" sz="2600" spc="290">
                <a:latin typeface="Georgia"/>
                <a:cs typeface="Georgia"/>
              </a:rPr>
              <a:t> </a:t>
            </a:r>
            <a:r>
              <a:rPr dirty="0" sz="2600" spc="-25" b="1">
                <a:latin typeface="Georgia"/>
                <a:cs typeface="Georgia"/>
              </a:rPr>
              <a:t>go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Georgia"/>
              <a:cs typeface="Georgia"/>
            </a:endParaRPr>
          </a:p>
          <a:p>
            <a:pPr marL="1229360">
              <a:lnSpc>
                <a:spcPct val="100000"/>
              </a:lnSpc>
            </a:pPr>
            <a:r>
              <a:rPr dirty="0" sz="1600" spc="25" b="1">
                <a:latin typeface="Georgia"/>
                <a:cs typeface="Georgia"/>
              </a:rPr>
              <a:t>take </a:t>
            </a:r>
            <a:r>
              <a:rPr dirty="0" sz="1600" spc="-20" b="1">
                <a:latin typeface="Georgia"/>
                <a:cs typeface="Georgia"/>
              </a:rPr>
              <a:t>away  </a:t>
            </a:r>
            <a:r>
              <a:rPr dirty="0" sz="1600" spc="70">
                <a:latin typeface="Georgia"/>
                <a:cs typeface="Georgia"/>
              </a:rPr>
              <a:t>someone’s</a:t>
            </a:r>
            <a:r>
              <a:rPr dirty="0" sz="1600" spc="-25">
                <a:latin typeface="Georgia"/>
                <a:cs typeface="Georgia"/>
              </a:rPr>
              <a:t> </a:t>
            </a:r>
            <a:r>
              <a:rPr dirty="0" sz="1600" spc="-45" b="1">
                <a:latin typeface="Georgia"/>
                <a:cs typeface="Georgia"/>
              </a:rPr>
              <a:t>job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9301" y="686663"/>
            <a:ext cx="2177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Georgia"/>
                <a:cs typeface="Georgia"/>
              </a:rPr>
              <a:t>SAY </a:t>
            </a:r>
            <a:r>
              <a:rPr dirty="0" sz="1200" spc="-25">
                <a:latin typeface="Georgia"/>
                <a:cs typeface="Georgia"/>
              </a:rPr>
              <a:t>IT </a:t>
            </a:r>
            <a:r>
              <a:rPr dirty="0" sz="1200" spc="40">
                <a:latin typeface="Georgia"/>
                <a:cs typeface="Georgia"/>
              </a:rPr>
              <a:t>BETTER </a:t>
            </a:r>
            <a:r>
              <a:rPr dirty="0" sz="1200" spc="-4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ENGLISH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778" y="2939630"/>
            <a:ext cx="5108575" cy="3599815"/>
          </a:xfrm>
          <a:custGeom>
            <a:avLst/>
            <a:gdLst/>
            <a:ahLst/>
            <a:cxnLst/>
            <a:rect l="l" t="t" r="r" b="b"/>
            <a:pathLst>
              <a:path w="5108575" h="3599815">
                <a:moveTo>
                  <a:pt x="0" y="3599688"/>
                </a:moveTo>
                <a:lnTo>
                  <a:pt x="5108448" y="3599688"/>
                </a:lnTo>
                <a:lnTo>
                  <a:pt x="5108448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6"/>
            <a:ext cx="61341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6"/>
            <a:ext cx="6134100" cy="10223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11901"/>
            <a:ext cx="3446779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durchkommen,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erreichen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eine Telefonverbindung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bekommen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9563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6134100" cy="1043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917" y="1042390"/>
            <a:ext cx="5199888" cy="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0367" y="10658830"/>
            <a:ext cx="5181111" cy="17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25909" y="10417527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latin typeface="Georgia"/>
                <a:cs typeface="Georgia"/>
              </a:rPr>
              <a:t>3</a:t>
            </a:r>
            <a:r>
              <a:rPr dirty="0" sz="1400" spc="120">
                <a:latin typeface="Georgia"/>
                <a:cs typeface="Georgia"/>
              </a:rPr>
              <a:t>5</a:t>
            </a:r>
            <a:r>
              <a:rPr dirty="0" sz="1400" spc="165">
                <a:latin typeface="Georgia"/>
                <a:cs typeface="Georgia"/>
              </a:rPr>
              <a:t>7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170" y="1110967"/>
            <a:ext cx="4989830" cy="4013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2730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215"/>
              </a:spcBef>
            </a:pPr>
            <a:r>
              <a:rPr dirty="0" sz="2400" spc="-75" b="1">
                <a:latin typeface="Georgia"/>
                <a:cs typeface="Georgia"/>
              </a:rPr>
              <a:t>GRAB </a:t>
            </a:r>
            <a:r>
              <a:rPr dirty="0" sz="2400" spc="-95" b="1">
                <a:latin typeface="Georgia"/>
                <a:cs typeface="Georgia"/>
              </a:rPr>
              <a:t>A </a:t>
            </a:r>
            <a:r>
              <a:rPr dirty="0" sz="2400" spc="-85" b="1">
                <a:latin typeface="Georgia"/>
                <a:cs typeface="Georgia"/>
              </a:rPr>
              <a:t>PENCIL! </a:t>
            </a:r>
            <a:r>
              <a:rPr dirty="0" sz="2400" spc="-490" b="1">
                <a:latin typeface="Georgia"/>
                <a:cs typeface="Georgia"/>
              </a:rPr>
              <a:t>– </a:t>
            </a:r>
            <a:r>
              <a:rPr dirty="0" sz="2400" b="1">
                <a:latin typeface="Georgia"/>
                <a:cs typeface="Georgia"/>
              </a:rPr>
              <a:t>Puzzle</a:t>
            </a:r>
            <a:r>
              <a:rPr dirty="0" sz="2400" spc="509" b="1">
                <a:latin typeface="Georgia"/>
                <a:cs typeface="Georgia"/>
              </a:rPr>
              <a:t> </a:t>
            </a:r>
            <a:r>
              <a:rPr dirty="0" sz="2400" spc="100" b="1">
                <a:latin typeface="Georgia"/>
                <a:cs typeface="Georgia"/>
              </a:rPr>
              <a:t>#51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778" y="1805913"/>
            <a:ext cx="5113020" cy="82524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497840">
              <a:lnSpc>
                <a:spcPts val="1655"/>
              </a:lnSpc>
            </a:pPr>
            <a:r>
              <a:rPr dirty="0" u="sng" sz="1400" spc="8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ACROSS</a:t>
            </a:r>
            <a:endParaRPr sz="1400">
              <a:latin typeface="Georgia"/>
              <a:cs typeface="Georgia"/>
            </a:endParaRPr>
          </a:p>
          <a:p>
            <a:pPr marL="955040" marR="862330" indent="-228600">
              <a:lnSpc>
                <a:spcPts val="1639"/>
              </a:lnSpc>
              <a:spcBef>
                <a:spcPts val="65"/>
              </a:spcBef>
              <a:tabLst>
                <a:tab pos="2295525" algn="l"/>
              </a:tabLst>
            </a:pPr>
            <a:r>
              <a:rPr dirty="0" sz="1400" spc="-5">
                <a:latin typeface="Georgia"/>
                <a:cs typeface="Georgia"/>
              </a:rPr>
              <a:t>3)</a:t>
            </a:r>
            <a:r>
              <a:rPr dirty="0" sz="1400" spc="175">
                <a:latin typeface="Georgia"/>
                <a:cs typeface="Georgia"/>
              </a:rPr>
              <a:t> </a:t>
            </a:r>
            <a:r>
              <a:rPr dirty="0" sz="1400">
                <a:latin typeface="Georgia"/>
                <a:cs typeface="Georgia"/>
              </a:rPr>
              <a:t>“I’m</a:t>
            </a:r>
            <a:r>
              <a:rPr dirty="0" sz="1400" spc="100">
                <a:latin typeface="Georgia"/>
                <a:cs typeface="Georgia"/>
              </a:rPr>
              <a:t> </a:t>
            </a:r>
            <a:r>
              <a:rPr dirty="0" sz="1400" spc="70">
                <a:latin typeface="Georgia"/>
                <a:cs typeface="Georgia"/>
              </a:rPr>
              <a:t>dressed</a:t>
            </a:r>
            <a:r>
              <a:rPr dirty="0" u="sng" sz="1400" spc="7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90">
                <a:latin typeface="Georgia"/>
                <a:cs typeface="Georgia"/>
              </a:rPr>
              <a:t>because </a:t>
            </a:r>
            <a:r>
              <a:rPr dirty="0" sz="1400">
                <a:latin typeface="Georgia"/>
                <a:cs typeface="Georgia"/>
              </a:rPr>
              <a:t>I’m </a:t>
            </a:r>
            <a:r>
              <a:rPr dirty="0" sz="1400" spc="45">
                <a:latin typeface="Georgia"/>
                <a:cs typeface="Georgia"/>
              </a:rPr>
              <a:t>going </a:t>
            </a:r>
            <a:r>
              <a:rPr dirty="0" sz="1400" spc="35">
                <a:latin typeface="Georgia"/>
                <a:cs typeface="Georgia"/>
              </a:rPr>
              <a:t>to </a:t>
            </a:r>
            <a:r>
              <a:rPr dirty="0" sz="1400" spc="105">
                <a:latin typeface="Georgia"/>
                <a:cs typeface="Georgia"/>
              </a:rPr>
              <a:t>a  </a:t>
            </a:r>
            <a:r>
              <a:rPr dirty="0" sz="1400" spc="55">
                <a:latin typeface="Georgia"/>
                <a:cs typeface="Georgia"/>
              </a:rPr>
              <a:t>wedding.</a:t>
            </a:r>
            <a:r>
              <a:rPr dirty="0" sz="1400" spc="95">
                <a:latin typeface="Georgia"/>
                <a:cs typeface="Georgia"/>
              </a:rPr>
              <a:t> </a:t>
            </a:r>
            <a:r>
              <a:rPr dirty="0" sz="1400" spc="-15">
                <a:latin typeface="Georgia"/>
                <a:cs typeface="Georgia"/>
              </a:rPr>
              <a:t>“</a:t>
            </a:r>
            <a:endParaRPr sz="1400">
              <a:latin typeface="Georgia"/>
              <a:cs typeface="Georgia"/>
            </a:endParaRPr>
          </a:p>
          <a:p>
            <a:pPr marL="955040" marR="464820" indent="-228600">
              <a:lnSpc>
                <a:spcPts val="1639"/>
              </a:lnSpc>
              <a:spcBef>
                <a:spcPts val="10"/>
              </a:spcBef>
              <a:buAutoNum type="arabicParenR" startAt="5"/>
              <a:tabLst>
                <a:tab pos="955675" algn="l"/>
                <a:tab pos="1562735" algn="l"/>
                <a:tab pos="1797050" algn="l"/>
              </a:tabLst>
            </a:pPr>
            <a:r>
              <a:rPr dirty="0" sz="1400" spc="-50">
                <a:latin typeface="Georgia"/>
                <a:cs typeface="Georgia"/>
              </a:rPr>
              <a:t>“I </a:t>
            </a:r>
            <a:r>
              <a:rPr dirty="0" sz="1400" spc="70">
                <a:latin typeface="Georgia"/>
                <a:cs typeface="Georgia"/>
              </a:rPr>
              <a:t>think </a:t>
            </a:r>
            <a:r>
              <a:rPr dirty="0" sz="1400" spc="-70">
                <a:latin typeface="Georgia"/>
                <a:cs typeface="Georgia"/>
              </a:rPr>
              <a:t>I </a:t>
            </a:r>
            <a:r>
              <a:rPr dirty="0" sz="1400" spc="55">
                <a:latin typeface="Georgia"/>
                <a:cs typeface="Georgia"/>
              </a:rPr>
              <a:t>locked </a:t>
            </a:r>
            <a:r>
              <a:rPr dirty="0" sz="1400" spc="65">
                <a:latin typeface="Georgia"/>
                <a:cs typeface="Georgia"/>
              </a:rPr>
              <a:t>the </a:t>
            </a:r>
            <a:r>
              <a:rPr dirty="0" sz="1400" spc="40">
                <a:latin typeface="Georgia"/>
                <a:cs typeface="Georgia"/>
              </a:rPr>
              <a:t>door </a:t>
            </a:r>
            <a:r>
              <a:rPr dirty="0" sz="1400" spc="90">
                <a:latin typeface="Georgia"/>
                <a:cs typeface="Georgia"/>
              </a:rPr>
              <a:t>but </a:t>
            </a:r>
            <a:r>
              <a:rPr dirty="0" sz="1400" spc="65">
                <a:latin typeface="Georgia"/>
                <a:cs typeface="Georgia"/>
              </a:rPr>
              <a:t>please </a:t>
            </a:r>
            <a:r>
              <a:rPr dirty="0" sz="1400" spc="85">
                <a:latin typeface="Georgia"/>
                <a:cs typeface="Georgia"/>
              </a:rPr>
              <a:t>check  and</a:t>
            </a:r>
            <a:r>
              <a:rPr dirty="0" u="sng" sz="1400" spc="8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40">
                <a:latin typeface="Georgia"/>
                <a:cs typeface="Georgia"/>
              </a:rPr>
              <a:t>it’s</a:t>
            </a:r>
            <a:r>
              <a:rPr dirty="0" sz="1400" spc="100">
                <a:latin typeface="Georgia"/>
                <a:cs typeface="Georgia"/>
              </a:rPr>
              <a:t> </a:t>
            </a:r>
            <a:r>
              <a:rPr dirty="0" sz="1400" spc="50">
                <a:latin typeface="Georgia"/>
                <a:cs typeface="Georgia"/>
              </a:rPr>
              <a:t>locked.”</a:t>
            </a:r>
            <a:endParaRPr sz="1400">
              <a:latin typeface="Georgia"/>
              <a:cs typeface="Georgia"/>
            </a:endParaRPr>
          </a:p>
          <a:p>
            <a:pPr marL="955040">
              <a:lnSpc>
                <a:spcPts val="1580"/>
              </a:lnSpc>
              <a:tabLst>
                <a:tab pos="1730375" algn="l"/>
                <a:tab pos="1965325" algn="l"/>
              </a:tabLst>
            </a:pPr>
            <a:r>
              <a:rPr dirty="0" sz="1400" spc="20">
                <a:latin typeface="Georgia"/>
                <a:cs typeface="Georgia"/>
              </a:rPr>
              <a:t>“Well,</a:t>
            </a:r>
            <a:r>
              <a:rPr dirty="0" u="sng" sz="1400" spc="2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	</a:t>
            </a:r>
            <a:r>
              <a:rPr dirty="0" sz="1400" spc="35">
                <a:latin typeface="Georgia"/>
                <a:cs typeface="Georgia"/>
              </a:rPr>
              <a:t>good</a:t>
            </a:r>
            <a:r>
              <a:rPr dirty="0" sz="1400" spc="105">
                <a:latin typeface="Georgia"/>
                <a:cs typeface="Georgia"/>
              </a:rPr>
              <a:t> </a:t>
            </a:r>
            <a:r>
              <a:rPr dirty="0" sz="1400" spc="40">
                <a:latin typeface="Georgia"/>
                <a:cs typeface="Georgia"/>
              </a:rPr>
              <a:t>time.”</a:t>
            </a:r>
            <a:endParaRPr sz="1400">
              <a:latin typeface="Georgia"/>
              <a:cs typeface="Georgia"/>
            </a:endParaRPr>
          </a:p>
          <a:p>
            <a:pPr algn="just" marL="955040" marR="636270" indent="-228600">
              <a:lnSpc>
                <a:spcPts val="1639"/>
              </a:lnSpc>
              <a:spcBef>
                <a:spcPts val="70"/>
              </a:spcBef>
              <a:buAutoNum type="arabicParenR" startAt="6"/>
              <a:tabLst>
                <a:tab pos="955675" algn="l"/>
              </a:tabLst>
            </a:pPr>
            <a:r>
              <a:rPr dirty="0" sz="1400" spc="45">
                <a:latin typeface="Georgia"/>
                <a:cs typeface="Georgia"/>
              </a:rPr>
              <a:t>“You </a:t>
            </a:r>
            <a:r>
              <a:rPr dirty="0" sz="1400" spc="65">
                <a:latin typeface="Georgia"/>
                <a:cs typeface="Georgia"/>
              </a:rPr>
              <a:t>shouldn’t </a:t>
            </a:r>
            <a:r>
              <a:rPr dirty="0" sz="1400" spc="95">
                <a:latin typeface="Georgia"/>
                <a:cs typeface="Georgia"/>
              </a:rPr>
              <a:t>discuss </a:t>
            </a:r>
            <a:r>
              <a:rPr dirty="0" sz="1400" spc="75">
                <a:latin typeface="Georgia"/>
                <a:cs typeface="Georgia"/>
              </a:rPr>
              <a:t>my </a:t>
            </a:r>
            <a:r>
              <a:rPr dirty="0" sz="1400" spc="50">
                <a:latin typeface="Georgia"/>
                <a:cs typeface="Georgia"/>
              </a:rPr>
              <a:t>problem </a:t>
            </a:r>
            <a:r>
              <a:rPr dirty="0" sz="1400" spc="55">
                <a:latin typeface="Georgia"/>
                <a:cs typeface="Georgia"/>
              </a:rPr>
              <a:t>with  </a:t>
            </a:r>
            <a:r>
              <a:rPr dirty="0" sz="1400" spc="65">
                <a:latin typeface="Georgia"/>
                <a:cs typeface="Georgia"/>
              </a:rPr>
              <a:t>Ken. </a:t>
            </a:r>
            <a:r>
              <a:rPr dirty="0" sz="1400" spc="30">
                <a:latin typeface="Georgia"/>
                <a:cs typeface="Georgia"/>
              </a:rPr>
              <a:t>My </a:t>
            </a:r>
            <a:r>
              <a:rPr dirty="0" sz="1400" spc="50">
                <a:latin typeface="Georgia"/>
                <a:cs typeface="Georgia"/>
              </a:rPr>
              <a:t>problem </a:t>
            </a:r>
            <a:r>
              <a:rPr dirty="0" sz="1400" spc="95">
                <a:latin typeface="Georgia"/>
                <a:cs typeface="Georgia"/>
              </a:rPr>
              <a:t>was </a:t>
            </a:r>
            <a:r>
              <a:rPr dirty="0" sz="1400" spc="60">
                <a:latin typeface="Georgia"/>
                <a:cs typeface="Georgia"/>
              </a:rPr>
              <a:t>nothing</a:t>
            </a:r>
            <a:r>
              <a:rPr dirty="0" sz="1400" spc="60">
                <a:latin typeface="Georgia"/>
                <a:cs typeface="Georgia"/>
              </a:rPr>
              <a:t> </a:t>
            </a:r>
            <a:r>
              <a:rPr dirty="0" sz="1400" spc="55">
                <a:latin typeface="Georgia"/>
                <a:cs typeface="Georgia"/>
              </a:rPr>
              <a:t>with  </a:t>
            </a:r>
            <a:r>
              <a:rPr dirty="0" sz="1400" spc="50">
                <a:latin typeface="Georgia"/>
                <a:cs typeface="Georgia"/>
              </a:rPr>
              <a:t>him.”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Georgia"/>
              <a:cs typeface="Georgia"/>
            </a:endParaRPr>
          </a:p>
          <a:p>
            <a:pPr marL="497840">
              <a:lnSpc>
                <a:spcPts val="1660"/>
              </a:lnSpc>
            </a:pPr>
            <a:r>
              <a:rPr dirty="0" u="sng" sz="1400" spc="2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DOWN</a:t>
            </a:r>
            <a:endParaRPr sz="1400">
              <a:latin typeface="Georgia"/>
              <a:cs typeface="Georgia"/>
            </a:endParaRPr>
          </a:p>
          <a:p>
            <a:pPr marL="955040" indent="-229235">
              <a:lnSpc>
                <a:spcPts val="1645"/>
              </a:lnSpc>
              <a:buAutoNum type="arabicParenR"/>
              <a:tabLst>
                <a:tab pos="955675" algn="l"/>
                <a:tab pos="4411980" algn="l"/>
                <a:tab pos="4646295" algn="l"/>
              </a:tabLst>
            </a:pPr>
            <a:r>
              <a:rPr dirty="0" sz="1400" spc="15">
                <a:latin typeface="Georgia"/>
                <a:cs typeface="Georgia"/>
              </a:rPr>
              <a:t>“Look! </a:t>
            </a:r>
            <a:r>
              <a:rPr dirty="0" sz="1400" spc="55">
                <a:latin typeface="Georgia"/>
                <a:cs typeface="Georgia"/>
              </a:rPr>
              <a:t>Every one’s </a:t>
            </a:r>
            <a:r>
              <a:rPr dirty="0" sz="1400" spc="65">
                <a:latin typeface="Georgia"/>
                <a:cs typeface="Georgia"/>
              </a:rPr>
              <a:t>clothes </a:t>
            </a:r>
            <a:r>
              <a:rPr dirty="0" sz="1400" spc="60">
                <a:latin typeface="Georgia"/>
                <a:cs typeface="Georgia"/>
              </a:rPr>
              <a:t>are </a:t>
            </a:r>
            <a:r>
              <a:rPr dirty="0" sz="1400" spc="25">
                <a:latin typeface="Georgia"/>
                <a:cs typeface="Georgia"/>
              </a:rPr>
              <a:t>wet!</a:t>
            </a:r>
            <a:r>
              <a:rPr dirty="0" sz="1400" spc="350">
                <a:latin typeface="Georgia"/>
                <a:cs typeface="Georgia"/>
              </a:rPr>
              <a:t> </a:t>
            </a:r>
            <a:r>
              <a:rPr dirty="0" sz="1400">
                <a:latin typeface="Georgia"/>
                <a:cs typeface="Georgia"/>
              </a:rPr>
              <a:t>It</a:t>
            </a:r>
            <a:r>
              <a:rPr dirty="0" sz="1400" spc="100">
                <a:latin typeface="Georgia"/>
                <a:cs typeface="Georgia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  <a:p>
            <a:pPr marL="955040">
              <a:lnSpc>
                <a:spcPts val="1645"/>
              </a:lnSpc>
            </a:pPr>
            <a:r>
              <a:rPr dirty="0" sz="1400" spc="45">
                <a:latin typeface="Georgia"/>
                <a:cs typeface="Georgia"/>
              </a:rPr>
              <a:t>raining.”</a:t>
            </a:r>
            <a:endParaRPr sz="1400">
              <a:latin typeface="Georgia"/>
              <a:cs typeface="Georgia"/>
            </a:endParaRPr>
          </a:p>
          <a:p>
            <a:pPr marL="955040" marR="541020" indent="-228600">
              <a:lnSpc>
                <a:spcPts val="1639"/>
              </a:lnSpc>
              <a:spcBef>
                <a:spcPts val="70"/>
              </a:spcBef>
              <a:buAutoNum type="arabicParenR" startAt="2"/>
              <a:tabLst>
                <a:tab pos="955675" algn="l"/>
                <a:tab pos="2582545" algn="l"/>
                <a:tab pos="3545204" algn="l"/>
              </a:tabLst>
            </a:pPr>
            <a:r>
              <a:rPr dirty="0" sz="1400">
                <a:latin typeface="Georgia"/>
                <a:cs typeface="Georgia"/>
              </a:rPr>
              <a:t>“He </a:t>
            </a:r>
            <a:r>
              <a:rPr dirty="0" sz="1400" spc="45">
                <a:latin typeface="Georgia"/>
                <a:cs typeface="Georgia"/>
              </a:rPr>
              <a:t>arrived </a:t>
            </a:r>
            <a:r>
              <a:rPr dirty="0" sz="1400" spc="60">
                <a:latin typeface="Georgia"/>
                <a:cs typeface="Georgia"/>
              </a:rPr>
              <a:t>ten </a:t>
            </a:r>
            <a:r>
              <a:rPr dirty="0" sz="1400" spc="75">
                <a:latin typeface="Georgia"/>
                <a:cs typeface="Georgia"/>
              </a:rPr>
              <a:t>minutes </a:t>
            </a:r>
            <a:r>
              <a:rPr dirty="0" sz="1400" spc="45">
                <a:latin typeface="Georgia"/>
                <a:cs typeface="Georgia"/>
              </a:rPr>
              <a:t>after </a:t>
            </a:r>
            <a:r>
              <a:rPr dirty="0" sz="1400" spc="65">
                <a:latin typeface="Georgia"/>
                <a:cs typeface="Georgia"/>
              </a:rPr>
              <a:t>the </a:t>
            </a:r>
            <a:r>
              <a:rPr dirty="0" sz="1400" spc="50">
                <a:latin typeface="Georgia"/>
                <a:cs typeface="Georgia"/>
              </a:rPr>
              <a:t>meeting  </a:t>
            </a:r>
            <a:r>
              <a:rPr dirty="0" sz="1400" spc="65">
                <a:latin typeface="Georgia"/>
                <a:cs typeface="Georgia"/>
              </a:rPr>
              <a:t>started.</a:t>
            </a:r>
            <a:r>
              <a:rPr dirty="0" sz="1400" spc="125">
                <a:latin typeface="Georgia"/>
                <a:cs typeface="Georgia"/>
              </a:rPr>
              <a:t> </a:t>
            </a:r>
            <a:r>
              <a:rPr dirty="0" sz="1400" spc="10">
                <a:latin typeface="Georgia"/>
                <a:cs typeface="Georgia"/>
              </a:rPr>
              <a:t>He</a:t>
            </a:r>
            <a:r>
              <a:rPr dirty="0" sz="1400" spc="150">
                <a:latin typeface="Georgia"/>
                <a:cs typeface="Georgia"/>
              </a:rPr>
              <a:t> </a:t>
            </a:r>
            <a:r>
              <a:rPr dirty="0" sz="1400" spc="95">
                <a:latin typeface="Georgia"/>
                <a:cs typeface="Georgia"/>
              </a:rPr>
              <a:t>was</a:t>
            </a:r>
            <a:r>
              <a:rPr dirty="0" u="sng" sz="1400" spc="9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75">
                <a:latin typeface="Georgia"/>
                <a:cs typeface="Georgia"/>
              </a:rPr>
              <a:t>minutes</a:t>
            </a:r>
            <a:r>
              <a:rPr dirty="0" u="sng" sz="1400" spc="7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7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  <a:p>
            <a:pPr marL="955040" marR="548005" indent="-228600">
              <a:lnSpc>
                <a:spcPts val="1639"/>
              </a:lnSpc>
              <a:spcBef>
                <a:spcPts val="10"/>
              </a:spcBef>
              <a:tabLst>
                <a:tab pos="3585210" algn="l"/>
                <a:tab pos="3779520" algn="l"/>
              </a:tabLst>
            </a:pPr>
            <a:r>
              <a:rPr dirty="0" sz="1400" spc="-10">
                <a:latin typeface="Georgia"/>
                <a:cs typeface="Georgia"/>
              </a:rPr>
              <a:t>4) </a:t>
            </a:r>
            <a:r>
              <a:rPr dirty="0" sz="1400" spc="15">
                <a:latin typeface="Georgia"/>
                <a:cs typeface="Georgia"/>
              </a:rPr>
              <a:t>“Are </a:t>
            </a:r>
            <a:r>
              <a:rPr dirty="0" sz="1400" spc="75">
                <a:latin typeface="Georgia"/>
                <a:cs typeface="Georgia"/>
              </a:rPr>
              <a:t>you </a:t>
            </a:r>
            <a:r>
              <a:rPr dirty="0" sz="1400" spc="60">
                <a:latin typeface="Georgia"/>
                <a:cs typeface="Georgia"/>
              </a:rPr>
              <a:t>commimng </a:t>
            </a:r>
            <a:r>
              <a:rPr dirty="0" sz="1400" spc="35">
                <a:latin typeface="Georgia"/>
                <a:cs typeface="Georgia"/>
              </a:rPr>
              <a:t>to </a:t>
            </a:r>
            <a:r>
              <a:rPr dirty="0" sz="1400" spc="65">
                <a:latin typeface="Georgia"/>
                <a:cs typeface="Georgia"/>
              </a:rPr>
              <a:t>the </a:t>
            </a:r>
            <a:r>
              <a:rPr dirty="0" sz="1400" spc="70">
                <a:latin typeface="Georgia"/>
                <a:cs typeface="Georgia"/>
              </a:rPr>
              <a:t>baseball </a:t>
            </a:r>
            <a:r>
              <a:rPr dirty="0" sz="1400" spc="65">
                <a:latin typeface="Georgia"/>
                <a:cs typeface="Georgia"/>
              </a:rPr>
              <a:t>game  on </a:t>
            </a:r>
            <a:r>
              <a:rPr dirty="0" sz="1400" spc="85">
                <a:latin typeface="Georgia"/>
                <a:cs typeface="Georgia"/>
              </a:rPr>
              <a:t>Sunday?” </a:t>
            </a:r>
            <a:r>
              <a:rPr dirty="0" sz="1400" spc="45">
                <a:latin typeface="Georgia"/>
                <a:cs typeface="Georgia"/>
              </a:rPr>
              <a:t>“Sorry,</a:t>
            </a:r>
            <a:r>
              <a:rPr dirty="0" sz="1400" spc="175">
                <a:latin typeface="Georgia"/>
                <a:cs typeface="Georgia"/>
              </a:rPr>
              <a:t> </a:t>
            </a:r>
            <a:r>
              <a:rPr dirty="0" sz="1400" spc="-70">
                <a:latin typeface="Georgia"/>
                <a:cs typeface="Georgia"/>
              </a:rPr>
              <a:t>I</a:t>
            </a:r>
            <a:r>
              <a:rPr dirty="0" sz="1400" spc="140">
                <a:latin typeface="Georgia"/>
                <a:cs typeface="Georgia"/>
              </a:rPr>
              <a:t> </a:t>
            </a:r>
            <a:r>
              <a:rPr dirty="0" sz="1400" spc="65">
                <a:latin typeface="Georgia"/>
                <a:cs typeface="Georgia"/>
              </a:rPr>
              <a:t>can’t</a:t>
            </a:r>
            <a:r>
              <a:rPr dirty="0" u="sng" sz="1400" spc="6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u="sng" sz="1400" spc="6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	</a:t>
            </a:r>
            <a:r>
              <a:rPr dirty="0" sz="1400" spc="25">
                <a:latin typeface="Georgia"/>
                <a:cs typeface="Georgia"/>
              </a:rPr>
              <a:t>.”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Georgia"/>
              <a:cs typeface="Georgia"/>
            </a:endParaRPr>
          </a:p>
          <a:p>
            <a:pPr marL="726440">
              <a:lnSpc>
                <a:spcPct val="100000"/>
              </a:lnSpc>
            </a:pPr>
            <a:r>
              <a:rPr dirty="0" sz="1100" spc="-15" i="1">
                <a:latin typeface="Georgia"/>
                <a:cs typeface="Georgia"/>
              </a:rPr>
              <a:t>For </a:t>
            </a:r>
            <a:r>
              <a:rPr dirty="0" sz="1100" spc="45" i="1">
                <a:latin typeface="Georgia"/>
                <a:cs typeface="Georgia"/>
              </a:rPr>
              <a:t>answers, </a:t>
            </a:r>
            <a:r>
              <a:rPr dirty="0" sz="1100" spc="85" i="1">
                <a:latin typeface="Georgia"/>
                <a:cs typeface="Georgia"/>
              </a:rPr>
              <a:t>see </a:t>
            </a:r>
            <a:r>
              <a:rPr dirty="0" sz="1100" spc="30" i="1">
                <a:latin typeface="Georgia"/>
                <a:cs typeface="Georgia"/>
              </a:rPr>
              <a:t>page</a:t>
            </a:r>
            <a:r>
              <a:rPr dirty="0" sz="1100" spc="135" i="1">
                <a:latin typeface="Georgia"/>
                <a:cs typeface="Georgia"/>
              </a:rPr>
              <a:t> </a:t>
            </a:r>
            <a:r>
              <a:rPr dirty="0" sz="1100" spc="85" i="1">
                <a:latin typeface="Georgia"/>
                <a:cs typeface="Georgia"/>
              </a:rPr>
              <a:t>367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6"/>
            <a:ext cx="53086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6"/>
            <a:ext cx="5321300" cy="100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5237" y="10411901"/>
            <a:ext cx="3729354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hinnehmen, ertragen,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dulden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sich abfinden mit, sich gefallen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lassen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927107"/>
            <a:ext cx="5956300" cy="1010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3" y="947038"/>
            <a:ext cx="5199888" cy="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39434" y="10563473"/>
            <a:ext cx="5181111" cy="17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7460" y="10322171"/>
            <a:ext cx="35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latin typeface="Georgia"/>
                <a:cs typeface="Georgia"/>
              </a:rPr>
              <a:t>3</a:t>
            </a:r>
            <a:r>
              <a:rPr dirty="0" sz="1400" spc="65">
                <a:latin typeface="Georgia"/>
                <a:cs typeface="Georgia"/>
              </a:rPr>
              <a:t>6</a:t>
            </a:r>
            <a:r>
              <a:rPr dirty="0" sz="1400" spc="75">
                <a:latin typeface="Georgia"/>
                <a:cs typeface="Georgia"/>
              </a:rPr>
              <a:t>6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237" y="1015616"/>
            <a:ext cx="4989830" cy="401320"/>
          </a:xfrm>
          <a:prstGeom prst="rect">
            <a:avLst/>
          </a:prstGeom>
          <a:solidFill>
            <a:srgbClr val="D8D8D8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800" spc="-105" b="1">
                <a:latin typeface="Georgia"/>
                <a:cs typeface="Georgia"/>
              </a:rPr>
              <a:t>ANSWER</a:t>
            </a:r>
            <a:r>
              <a:rPr dirty="0" sz="1800" spc="155" b="1">
                <a:latin typeface="Georgia"/>
                <a:cs typeface="Georgia"/>
              </a:rPr>
              <a:t> </a:t>
            </a:r>
            <a:r>
              <a:rPr dirty="0" sz="1800" spc="-35" b="1">
                <a:latin typeface="Georgia"/>
                <a:cs typeface="Georgia"/>
              </a:rPr>
              <a:t>KEY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109" y="1734439"/>
            <a:ext cx="4877435" cy="797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540"/>
              </a:lnSpc>
              <a:spcBef>
                <a:spcPts val="95"/>
              </a:spcBef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60" b="1">
                <a:latin typeface="Georgia"/>
                <a:cs typeface="Georgia"/>
              </a:rPr>
              <a:t>14: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35">
                <a:latin typeface="Georgia"/>
                <a:cs typeface="Georgia"/>
              </a:rPr>
              <a:t>from,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60">
                <a:latin typeface="Georgia"/>
                <a:cs typeface="Georgia"/>
              </a:rPr>
              <a:t>steppedout, </a:t>
            </a:r>
            <a:r>
              <a:rPr dirty="0" sz="1300" spc="-20">
                <a:latin typeface="Georgia"/>
                <a:cs typeface="Georgia"/>
              </a:rPr>
              <a:t>6)</a:t>
            </a:r>
            <a:r>
              <a:rPr dirty="0" sz="1300" spc="200">
                <a:latin typeface="Georgia"/>
                <a:cs typeface="Georgia"/>
              </a:rPr>
              <a:t> </a:t>
            </a:r>
            <a:r>
              <a:rPr dirty="0" sz="1300" spc="30">
                <a:latin typeface="Georgia"/>
                <a:cs typeface="Georgia"/>
              </a:rPr>
              <a:t>ingood;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15">
                <a:latin typeface="Georgia"/>
                <a:cs typeface="Georgia"/>
              </a:rPr>
              <a:t>DOWN: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35">
                <a:latin typeface="Georgia"/>
                <a:cs typeface="Georgia"/>
              </a:rPr>
              <a:t>good,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60">
                <a:latin typeface="Georgia"/>
                <a:cs typeface="Georgia"/>
              </a:rPr>
              <a:t>adelay,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210">
                <a:latin typeface="Georgia"/>
                <a:cs typeface="Georgia"/>
              </a:rPr>
              <a:t> </a:t>
            </a:r>
            <a:r>
              <a:rPr dirty="0" sz="1300" spc="70">
                <a:latin typeface="Georgia"/>
                <a:cs typeface="Georgia"/>
              </a:rPr>
              <a:t>putyou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80" b="1">
                <a:latin typeface="Georgia"/>
                <a:cs typeface="Georgia"/>
              </a:rPr>
              <a:t>15: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20">
                <a:latin typeface="Georgia"/>
                <a:cs typeface="Georgia"/>
              </a:rPr>
              <a:t>to,3) </a:t>
            </a:r>
            <a:r>
              <a:rPr dirty="0" sz="1300" spc="80">
                <a:latin typeface="Georgia"/>
                <a:cs typeface="Georgia"/>
              </a:rPr>
              <a:t>back, </a:t>
            </a:r>
            <a:r>
              <a:rPr dirty="0" sz="1300" spc="10">
                <a:latin typeface="Georgia"/>
                <a:cs typeface="Georgia"/>
              </a:rPr>
              <a:t>5) </a:t>
            </a:r>
            <a:r>
              <a:rPr dirty="0" sz="1300" spc="60">
                <a:latin typeface="Georgia"/>
                <a:cs typeface="Georgia"/>
              </a:rPr>
              <a:t>ready, </a:t>
            </a:r>
            <a:r>
              <a:rPr dirty="0" sz="1300" spc="-20">
                <a:latin typeface="Georgia"/>
                <a:cs typeface="Georgia"/>
              </a:rPr>
              <a:t>6)</a:t>
            </a:r>
            <a:r>
              <a:rPr dirty="0" sz="1300" spc="260">
                <a:latin typeface="Georgia"/>
                <a:cs typeface="Georgia"/>
              </a:rPr>
              <a:t> </a:t>
            </a:r>
            <a:r>
              <a:rPr dirty="0" sz="1300" spc="40">
                <a:latin typeface="Georgia"/>
                <a:cs typeface="Georgia"/>
              </a:rPr>
              <a:t>grapevine;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15">
                <a:latin typeface="Georgia"/>
                <a:cs typeface="Georgia"/>
              </a:rPr>
              <a:t>DOWN: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50">
                <a:latin typeface="Georgia"/>
                <a:cs typeface="Georgia"/>
              </a:rPr>
              <a:t>toobad,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60">
                <a:latin typeface="Georgia"/>
                <a:cs typeface="Georgia"/>
              </a:rPr>
              <a:t>charge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  <a:spcBef>
                <a:spcPts val="5"/>
              </a:spcBef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60" b="1">
                <a:latin typeface="Georgia"/>
                <a:cs typeface="Georgia"/>
              </a:rPr>
              <a:t>16: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50">
                <a:latin typeface="Georgia"/>
                <a:cs typeface="Georgia"/>
              </a:rPr>
              <a:t>secondfrom,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65">
                <a:latin typeface="Georgia"/>
                <a:cs typeface="Georgia"/>
              </a:rPr>
              <a:t>ahead;</a:t>
            </a:r>
            <a:r>
              <a:rPr dirty="0" sz="1300" spc="-10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45">
                <a:latin typeface="Georgia"/>
                <a:cs typeface="Georgia"/>
              </a:rPr>
              <a:t>inagood,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65">
                <a:latin typeface="Georgia"/>
                <a:cs typeface="Georgia"/>
              </a:rPr>
              <a:t>they,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15">
                <a:latin typeface="Georgia"/>
                <a:cs typeface="Georgia"/>
              </a:rPr>
              <a:t>off, </a:t>
            </a:r>
            <a:r>
              <a:rPr dirty="0" sz="1300" spc="5">
                <a:latin typeface="Georgia"/>
                <a:cs typeface="Georgia"/>
              </a:rPr>
              <a:t>5)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on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100" b="1">
                <a:latin typeface="Georgia"/>
                <a:cs typeface="Georgia"/>
              </a:rPr>
              <a:t>17: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65">
                <a:latin typeface="Georgia"/>
                <a:cs typeface="Georgia"/>
              </a:rPr>
              <a:t>apart,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60">
                <a:latin typeface="Georgia"/>
                <a:cs typeface="Georgia"/>
              </a:rPr>
              <a:t>by,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45">
                <a:latin typeface="Georgia"/>
                <a:cs typeface="Georgia"/>
              </a:rPr>
              <a:t>raninto;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whatabout,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0">
                <a:latin typeface="Georgia"/>
                <a:cs typeface="Georgia"/>
              </a:rPr>
              <a:t>thisis,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45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50" b="1">
                <a:latin typeface="Georgia"/>
                <a:cs typeface="Georgia"/>
              </a:rPr>
              <a:t>18: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70">
                <a:latin typeface="Georgia"/>
                <a:cs typeface="Georgia"/>
              </a:rPr>
              <a:t>what,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45">
                <a:latin typeface="Georgia"/>
                <a:cs typeface="Georgia"/>
              </a:rPr>
              <a:t>eyetoeye,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15">
                <a:latin typeface="Georgia"/>
                <a:cs typeface="Georgia"/>
              </a:rPr>
              <a:t>for;</a:t>
            </a:r>
            <a:r>
              <a:rPr dirty="0" sz="1300" spc="5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50">
                <a:latin typeface="Georgia"/>
                <a:cs typeface="Georgia"/>
              </a:rPr>
              <a:t>madeof,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35">
                <a:latin typeface="Georgia"/>
                <a:cs typeface="Georgia"/>
              </a:rPr>
              <a:t>itin, </a:t>
            </a:r>
            <a:r>
              <a:rPr dirty="0" sz="1300" spc="5">
                <a:latin typeface="Georgia"/>
                <a:cs typeface="Georgia"/>
              </a:rPr>
              <a:t>5)</a:t>
            </a:r>
            <a:r>
              <a:rPr dirty="0" sz="1300" spc="80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worth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60" b="1">
                <a:latin typeface="Georgia"/>
                <a:cs typeface="Georgia"/>
              </a:rPr>
              <a:t>19: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30">
                <a:latin typeface="Georgia"/>
                <a:cs typeface="Georgia"/>
              </a:rPr>
              <a:t>ridof,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70">
                <a:latin typeface="Georgia"/>
                <a:cs typeface="Georgia"/>
              </a:rPr>
              <a:t>thebankis, </a:t>
            </a:r>
            <a:r>
              <a:rPr dirty="0" sz="1300" spc="-20">
                <a:latin typeface="Georgia"/>
                <a:cs typeface="Georgia"/>
              </a:rPr>
              <a:t>6)</a:t>
            </a:r>
            <a:r>
              <a:rPr dirty="0" sz="1300" spc="-80">
                <a:latin typeface="Georgia"/>
                <a:cs typeface="Georgia"/>
              </a:rPr>
              <a:t> </a:t>
            </a:r>
            <a:r>
              <a:rPr dirty="0" sz="1300" spc="55">
                <a:latin typeface="Georgia"/>
                <a:cs typeface="Georgia"/>
              </a:rPr>
              <a:t>made;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15">
                <a:latin typeface="Georgia"/>
                <a:cs typeface="Georgia"/>
              </a:rPr>
              <a:t>DOWN: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60">
                <a:latin typeface="Georgia"/>
                <a:cs typeface="Georgia"/>
              </a:rPr>
              <a:t>shoot,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55">
                <a:latin typeface="Georgia"/>
                <a:cs typeface="Georgia"/>
              </a:rPr>
              <a:t>lookup, </a:t>
            </a:r>
            <a:r>
              <a:rPr dirty="0" sz="1300" spc="5">
                <a:latin typeface="Georgia"/>
                <a:cs typeface="Georgia"/>
              </a:rPr>
              <a:t>5)</a:t>
            </a:r>
            <a:r>
              <a:rPr dirty="0" sz="1300" spc="175">
                <a:latin typeface="Georgia"/>
                <a:cs typeface="Georgia"/>
              </a:rPr>
              <a:t> </a:t>
            </a:r>
            <a:r>
              <a:rPr dirty="0" sz="1300" spc="60">
                <a:latin typeface="Georgia"/>
                <a:cs typeface="Georgia"/>
              </a:rPr>
              <a:t>have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-20" b="1">
                <a:latin typeface="Georgia"/>
                <a:cs typeface="Georgia"/>
              </a:rPr>
              <a:t>20: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70">
                <a:latin typeface="Georgia"/>
                <a:cs typeface="Georgia"/>
              </a:rPr>
              <a:t>take,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0">
                <a:latin typeface="Georgia"/>
                <a:cs typeface="Georgia"/>
              </a:rPr>
              <a:t>muchlonger,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55">
                <a:latin typeface="Georgia"/>
                <a:cs typeface="Georgia"/>
              </a:rPr>
              <a:t>soldout,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40">
                <a:latin typeface="Georgia"/>
                <a:cs typeface="Georgia"/>
              </a:rPr>
              <a:t>mindgoing; </a:t>
            </a:r>
            <a:r>
              <a:rPr dirty="0" sz="1300" spc="20">
                <a:latin typeface="Georgia"/>
                <a:cs typeface="Georgia"/>
              </a:rPr>
              <a:t>DOWN: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60">
                <a:latin typeface="Georgia"/>
                <a:cs typeface="Georgia"/>
              </a:rPr>
              <a:t>waytrough, </a:t>
            </a:r>
            <a:r>
              <a:rPr dirty="0" sz="1300" spc="-10">
                <a:latin typeface="Georgia"/>
                <a:cs typeface="Georgia"/>
              </a:rPr>
              <a:t>3)</a:t>
            </a:r>
            <a:r>
              <a:rPr dirty="0" sz="1300" spc="155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mention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70" b="1">
                <a:latin typeface="Georgia"/>
                <a:cs typeface="Georgia"/>
              </a:rPr>
              <a:t>21: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65">
                <a:latin typeface="Georgia"/>
                <a:cs typeface="Georgia"/>
              </a:rPr>
              <a:t>doublecheck,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50">
                <a:latin typeface="Georgia"/>
                <a:cs typeface="Georgia"/>
              </a:rPr>
              <a:t>might, </a:t>
            </a:r>
            <a:r>
              <a:rPr dirty="0" sz="1300" spc="-20">
                <a:latin typeface="Georgia"/>
                <a:cs typeface="Georgia"/>
              </a:rPr>
              <a:t>6)</a:t>
            </a:r>
            <a:r>
              <a:rPr dirty="0" sz="1300" spc="200">
                <a:latin typeface="Georgia"/>
                <a:cs typeface="Georgia"/>
              </a:rPr>
              <a:t> </a:t>
            </a:r>
            <a:r>
              <a:rPr dirty="0" sz="1300" spc="55">
                <a:latin typeface="Georgia"/>
                <a:cs typeface="Georgia"/>
              </a:rPr>
              <a:t>inthat;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15">
                <a:latin typeface="Georgia"/>
                <a:cs typeface="Georgia"/>
              </a:rPr>
              <a:t>DOWN: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55">
                <a:latin typeface="Georgia"/>
                <a:cs typeface="Georgia"/>
              </a:rPr>
              <a:t>connection,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60">
                <a:latin typeface="Georgia"/>
                <a:cs typeface="Georgia"/>
              </a:rPr>
              <a:t>matter, </a:t>
            </a:r>
            <a:r>
              <a:rPr dirty="0" sz="1300" spc="-10">
                <a:latin typeface="Georgia"/>
                <a:cs typeface="Georgia"/>
              </a:rPr>
              <a:t>3)</a:t>
            </a:r>
            <a:r>
              <a:rPr dirty="0" sz="1300" spc="160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held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10" b="1">
                <a:latin typeface="Georgia"/>
                <a:cs typeface="Georgia"/>
              </a:rPr>
              <a:t>22: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70">
                <a:latin typeface="Georgia"/>
                <a:cs typeface="Georgia"/>
              </a:rPr>
              <a:t>see,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60">
                <a:latin typeface="Georgia"/>
                <a:cs typeface="Georgia"/>
              </a:rPr>
              <a:t>inthose,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30">
                <a:latin typeface="Georgia"/>
                <a:cs typeface="Georgia"/>
              </a:rPr>
              <a:t>get;</a:t>
            </a:r>
            <a:r>
              <a:rPr dirty="0" sz="1300" spc="3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65">
                <a:latin typeface="Georgia"/>
                <a:cs typeface="Georgia"/>
              </a:rPr>
              <a:t>byear,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65">
                <a:latin typeface="Georgia"/>
                <a:cs typeface="Georgia"/>
              </a:rPr>
              <a:t>istaken, </a:t>
            </a:r>
            <a:r>
              <a:rPr dirty="0" sz="1300" spc="-10">
                <a:latin typeface="Georgia"/>
                <a:cs typeface="Georgia"/>
              </a:rPr>
              <a:t>3)</a:t>
            </a:r>
            <a:r>
              <a:rPr dirty="0" sz="1300" spc="45">
                <a:latin typeface="Georgia"/>
                <a:cs typeface="Georgia"/>
              </a:rPr>
              <a:t> </a:t>
            </a:r>
            <a:r>
              <a:rPr dirty="0" sz="1300" spc="75">
                <a:latin typeface="Georgia"/>
                <a:cs typeface="Georgia"/>
              </a:rPr>
              <a:t>setup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  <a:spcBef>
                <a:spcPts val="5"/>
              </a:spcBef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10" b="1">
                <a:latin typeface="Georgia"/>
                <a:cs typeface="Georgia"/>
              </a:rPr>
              <a:t>23: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55">
                <a:latin typeface="Georgia"/>
                <a:cs typeface="Georgia"/>
              </a:rPr>
              <a:t>havingwith,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30">
                <a:latin typeface="Georgia"/>
                <a:cs typeface="Georgia"/>
              </a:rPr>
              <a:t>ride;</a:t>
            </a:r>
            <a:r>
              <a:rPr dirty="0" sz="1300" spc="18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217170" indent="-205104">
              <a:lnSpc>
                <a:spcPts val="1540"/>
              </a:lnSpc>
              <a:buAutoNum type="arabicParenR"/>
              <a:tabLst>
                <a:tab pos="217804" algn="l"/>
              </a:tabLst>
            </a:pPr>
            <a:r>
              <a:rPr dirty="0" sz="1300" spc="50">
                <a:latin typeface="Georgia"/>
                <a:cs typeface="Georgia"/>
              </a:rPr>
              <a:t>byfar,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40">
                <a:latin typeface="Georgia"/>
                <a:cs typeface="Georgia"/>
              </a:rPr>
              <a:t>positive,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0">
                <a:latin typeface="Georgia"/>
                <a:cs typeface="Georgia"/>
              </a:rPr>
              <a:t>outhow,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-70">
                <a:latin typeface="Georgia"/>
                <a:cs typeface="Georgia"/>
              </a:rPr>
              <a:t> </a:t>
            </a:r>
            <a:r>
              <a:rPr dirty="0" sz="1300" spc="25">
                <a:latin typeface="Georgia"/>
                <a:cs typeface="Georgia"/>
              </a:rPr>
              <a:t>tipof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Georgia"/>
              <a:buAutoNum type="arabicParenR"/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  <a:spcBef>
                <a:spcPts val="5"/>
              </a:spcBef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b="1">
                <a:latin typeface="Georgia"/>
                <a:cs typeface="Georgia"/>
              </a:rPr>
              <a:t>24: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15">
                <a:latin typeface="Georgia"/>
                <a:cs typeface="Georgia"/>
              </a:rPr>
              <a:t>off,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65">
                <a:latin typeface="Georgia"/>
                <a:cs typeface="Georgia"/>
              </a:rPr>
              <a:t>thatthe,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40">
                <a:latin typeface="Georgia"/>
                <a:cs typeface="Georgia"/>
              </a:rPr>
              <a:t>doesn’t;</a:t>
            </a:r>
            <a:r>
              <a:rPr dirty="0" sz="1300" spc="25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217170" indent="-205104">
              <a:lnSpc>
                <a:spcPts val="1540"/>
              </a:lnSpc>
              <a:buAutoNum type="arabicParenR" startAt="2"/>
              <a:tabLst>
                <a:tab pos="217804" algn="l"/>
              </a:tabLst>
            </a:pPr>
            <a:r>
              <a:rPr dirty="0" sz="1300" spc="50">
                <a:latin typeface="Georgia"/>
                <a:cs typeface="Georgia"/>
              </a:rPr>
              <a:t>fortune,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5">
                <a:latin typeface="Georgia"/>
                <a:cs typeface="Georgia"/>
              </a:rPr>
              <a:t>atthe,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15">
                <a:latin typeface="Georgia"/>
                <a:cs typeface="Georgia"/>
              </a:rPr>
              <a:t> </a:t>
            </a:r>
            <a:r>
              <a:rPr dirty="0" sz="1300" spc="55">
                <a:latin typeface="Georgia"/>
                <a:cs typeface="Georgia"/>
              </a:rPr>
              <a:t>onatin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20" b="1">
                <a:latin typeface="Georgia"/>
                <a:cs typeface="Georgia"/>
              </a:rPr>
              <a:t>25: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50">
                <a:latin typeface="Georgia"/>
                <a:cs typeface="Georgia"/>
              </a:rPr>
              <a:t>insteadof,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60">
                <a:latin typeface="Georgia"/>
                <a:cs typeface="Georgia"/>
              </a:rPr>
              <a:t>run;</a:t>
            </a:r>
            <a:r>
              <a:rPr dirty="0" sz="1300" spc="200">
                <a:latin typeface="Georgia"/>
                <a:cs typeface="Georgia"/>
              </a:rPr>
              <a:t> </a:t>
            </a:r>
            <a:r>
              <a:rPr dirty="0" sz="1300" spc="10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50">
                <a:latin typeface="Georgia"/>
                <a:cs typeface="Georgia"/>
              </a:rPr>
              <a:t>comewith,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40">
                <a:latin typeface="Georgia"/>
                <a:cs typeface="Georgia"/>
              </a:rPr>
              <a:t>inwriting,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0">
                <a:latin typeface="Georgia"/>
                <a:cs typeface="Georgia"/>
              </a:rPr>
              <a:t>throwaway,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30">
                <a:latin typeface="Georgia"/>
                <a:cs typeface="Georgia"/>
              </a:rPr>
              <a:t>itover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b="1">
                <a:latin typeface="Georgia"/>
                <a:cs typeface="Georgia"/>
              </a:rPr>
              <a:t>26: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-10">
                <a:latin typeface="Georgia"/>
                <a:cs typeface="Georgia"/>
              </a:rPr>
              <a:t>3) </a:t>
            </a:r>
            <a:r>
              <a:rPr dirty="0" sz="1300" spc="60">
                <a:latin typeface="Georgia"/>
                <a:cs typeface="Georgia"/>
              </a:rPr>
              <a:t>bringup,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75">
                <a:latin typeface="Georgia"/>
                <a:cs typeface="Georgia"/>
              </a:rPr>
              <a:t>hand, </a:t>
            </a:r>
            <a:r>
              <a:rPr dirty="0" sz="1300" spc="-20">
                <a:latin typeface="Georgia"/>
                <a:cs typeface="Georgia"/>
              </a:rPr>
              <a:t>6) </a:t>
            </a:r>
            <a:r>
              <a:rPr dirty="0" sz="1300" spc="15">
                <a:latin typeface="Georgia"/>
                <a:cs typeface="Georgia"/>
              </a:rPr>
              <a:t>for;</a:t>
            </a:r>
            <a:r>
              <a:rPr dirty="0" sz="1300" spc="30">
                <a:latin typeface="Georgia"/>
                <a:cs typeface="Georgia"/>
              </a:rPr>
              <a:t> </a:t>
            </a:r>
            <a:r>
              <a:rPr dirty="0" sz="1300" spc="15">
                <a:latin typeface="Georgia"/>
                <a:cs typeface="Georgia"/>
              </a:rPr>
              <a:t>DOWN: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65">
                <a:latin typeface="Georgia"/>
                <a:cs typeface="Georgia"/>
              </a:rPr>
              <a:t>enough,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55">
                <a:latin typeface="Georgia"/>
                <a:cs typeface="Georgia"/>
              </a:rPr>
              <a:t>withme, </a:t>
            </a:r>
            <a:r>
              <a:rPr dirty="0" sz="1300" spc="-20">
                <a:latin typeface="Georgia"/>
                <a:cs typeface="Georgia"/>
              </a:rPr>
              <a:t>4)</a:t>
            </a:r>
            <a:r>
              <a:rPr dirty="0" sz="1300" spc="55">
                <a:latin typeface="Georgia"/>
                <a:cs typeface="Georgia"/>
              </a:rPr>
              <a:t> </a:t>
            </a:r>
            <a:r>
              <a:rPr dirty="0" sz="1300" spc="50">
                <a:latin typeface="Georgia"/>
                <a:cs typeface="Georgia"/>
              </a:rPr>
              <a:t>readyto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-70" b="1">
                <a:latin typeface="Georgia"/>
                <a:cs typeface="Georgia"/>
              </a:rPr>
              <a:t>PUZZLE </a:t>
            </a:r>
            <a:r>
              <a:rPr dirty="0" sz="1300" spc="40" b="1">
                <a:latin typeface="Georgia"/>
                <a:cs typeface="Georgia"/>
              </a:rPr>
              <a:t>27: </a:t>
            </a:r>
            <a:r>
              <a:rPr dirty="0" sz="1300" spc="65">
                <a:latin typeface="Georgia"/>
                <a:cs typeface="Georgia"/>
              </a:rPr>
              <a:t>ACROSS: </a:t>
            </a:r>
            <a:r>
              <a:rPr dirty="0" sz="1300" spc="70">
                <a:latin typeface="Georgia"/>
                <a:cs typeface="Georgia"/>
              </a:rPr>
              <a:t>1) </a:t>
            </a:r>
            <a:r>
              <a:rPr dirty="0" sz="1300" spc="50">
                <a:latin typeface="Georgia"/>
                <a:cs typeface="Georgia"/>
              </a:rPr>
              <a:t>seenfor, </a:t>
            </a:r>
            <a:r>
              <a:rPr dirty="0" sz="1300" spc="-20">
                <a:latin typeface="Georgia"/>
                <a:cs typeface="Georgia"/>
              </a:rPr>
              <a:t>4) </a:t>
            </a:r>
            <a:r>
              <a:rPr dirty="0" sz="1300" spc="30">
                <a:latin typeface="Georgia"/>
                <a:cs typeface="Georgia"/>
              </a:rPr>
              <a:t>left, </a:t>
            </a:r>
            <a:r>
              <a:rPr dirty="0" sz="1300" spc="5">
                <a:latin typeface="Georgia"/>
                <a:cs typeface="Georgia"/>
              </a:rPr>
              <a:t>5) </a:t>
            </a:r>
            <a:r>
              <a:rPr dirty="0" sz="1300" spc="35">
                <a:latin typeface="Georgia"/>
                <a:cs typeface="Georgia"/>
              </a:rPr>
              <a:t>outof; </a:t>
            </a:r>
            <a:r>
              <a:rPr dirty="0" sz="1300" spc="15">
                <a:latin typeface="Georgia"/>
                <a:cs typeface="Georgia"/>
              </a:rPr>
              <a:t>DOWN:</a:t>
            </a:r>
            <a:r>
              <a:rPr dirty="0" sz="1300" spc="50">
                <a:latin typeface="Georgia"/>
                <a:cs typeface="Georgia"/>
              </a:rPr>
              <a:t> </a:t>
            </a:r>
            <a:r>
              <a:rPr dirty="0" sz="1300" spc="70">
                <a:latin typeface="Georgia"/>
                <a:cs typeface="Georgia"/>
              </a:rPr>
              <a:t>1)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ts val="1540"/>
              </a:lnSpc>
            </a:pPr>
            <a:r>
              <a:rPr dirty="0" sz="1300" spc="45">
                <a:latin typeface="Georgia"/>
                <a:cs typeface="Georgia"/>
              </a:rPr>
              <a:t>split, </a:t>
            </a:r>
            <a:r>
              <a:rPr dirty="0" sz="1300" spc="-15">
                <a:latin typeface="Georgia"/>
                <a:cs typeface="Georgia"/>
              </a:rPr>
              <a:t>2) </a:t>
            </a:r>
            <a:r>
              <a:rPr dirty="0" sz="1300" spc="50">
                <a:latin typeface="Georgia"/>
                <a:cs typeface="Georgia"/>
              </a:rPr>
              <a:t>other, </a:t>
            </a:r>
            <a:r>
              <a:rPr dirty="0" sz="1300" spc="-10">
                <a:latin typeface="Georgia"/>
                <a:cs typeface="Georgia"/>
              </a:rPr>
              <a:t>3)</a:t>
            </a:r>
            <a:r>
              <a:rPr dirty="0" sz="1300" spc="55">
                <a:latin typeface="Georgia"/>
                <a:cs typeface="Georgia"/>
              </a:rPr>
              <a:t> </a:t>
            </a:r>
            <a:r>
              <a:rPr dirty="0" sz="1300" spc="60">
                <a:latin typeface="Georgia"/>
                <a:cs typeface="Georgia"/>
              </a:rPr>
              <a:t>upto</a:t>
            </a:r>
            <a:endParaRPr sz="1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1"/>
            <a:ext cx="5956300" cy="1043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1"/>
            <a:ext cx="6134100" cy="1043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201"/>
            <a:ext cx="7112000" cy="10363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711207"/>
            <a:ext cx="6604000" cy="10363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9092" y="10411900"/>
            <a:ext cx="199008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sofort, auf der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Stelle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4612" y="10411900"/>
            <a:ext cx="202438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verursacht, bedingt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/  herforgerufen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durch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300" y="3581405"/>
            <a:ext cx="4838700" cy="745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404" y="10425136"/>
            <a:ext cx="232918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kein Weltuntergang,  nicht das Ende der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Welt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38779" y="10411901"/>
            <a:ext cx="165163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im selben Boat,  im gleichen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Boat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4925" y="10411900"/>
            <a:ext cx="26562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kann Ihnen nicht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folgen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25138"/>
            <a:ext cx="2103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unterbrochen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werden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2275" y="10425671"/>
            <a:ext cx="2103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Haben Sie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Kleingeld?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506" y="10425671"/>
            <a:ext cx="7708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 bis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57300" y="10401300"/>
            <a:ext cx="2012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vorletzten,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vorletzter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8571" y="10425672"/>
            <a:ext cx="23850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kommt in ..., gibt es in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927107"/>
            <a:ext cx="6121400" cy="1010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2443" y="10399566"/>
            <a:ext cx="31534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hätte gern, ich möchte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gerne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3083" y="10399566"/>
            <a:ext cx="2860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z.B. Ich warte schon so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lange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506" y="10412619"/>
            <a:ext cx="38195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sich entscheiden, Entscheidung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treffen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3083" y="10451775"/>
            <a:ext cx="21145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z.B. Vor zwei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Wochen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8571" y="10399566"/>
            <a:ext cx="16173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Prost, zum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Wohl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3891" y="10399566"/>
            <a:ext cx="212598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besprechen,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bereden,  über etwas</a:t>
            </a:r>
            <a:r>
              <a:rPr dirty="0" sz="1600" spc="-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sprechen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5331" y="10425671"/>
            <a:ext cx="10420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aufbleiben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506" y="10412619"/>
            <a:ext cx="22167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verschlief,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verschlafen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2275" y="10412617"/>
            <a:ext cx="2712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im Begriff sein etwas zu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tun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927107"/>
            <a:ext cx="5956300" cy="1010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300" y="596907"/>
            <a:ext cx="59817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508" y="10386514"/>
            <a:ext cx="26339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unterwegs, an seinem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Weg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6139" y="10401681"/>
            <a:ext cx="17418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abgelenkt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werden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1634" y="10412619"/>
            <a:ext cx="1583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weg für den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Tag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6317" y="10438724"/>
            <a:ext cx="15278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im .....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Geschäft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3891" y="10399566"/>
            <a:ext cx="269049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win-win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Situation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für beide Seiten ein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Gewinn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1634" y="10438724"/>
            <a:ext cx="28295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fertig, das war's, das ist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alles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3083" y="10412619"/>
            <a:ext cx="3876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es ist an der Zeit, die Zeit ist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gekommen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506" y="10399566"/>
            <a:ext cx="14827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nehme es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2275" y="10438724"/>
            <a:ext cx="804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abholen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00" y="927107"/>
            <a:ext cx="6146800" cy="1010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3891" y="10412617"/>
            <a:ext cx="38881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kann ich auf ein andermal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verschieben?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380" y="10425671"/>
            <a:ext cx="27813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freimachen, sich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freinehmen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6946" y="10412619"/>
            <a:ext cx="32543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darüber hinaus, noch dazu,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hinzu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8571" y="10412619"/>
            <a:ext cx="8953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anziehen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4925" y="10411900"/>
            <a:ext cx="28035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ich habe es nicht so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gemeint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385430"/>
            <a:ext cx="4283075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953135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haben Sie etwas dagegen wenn ...  macht es Ihnen etwas aus wenn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stört es Sie wenn ich mich Ihnen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anschließe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2632" y="10398664"/>
            <a:ext cx="2577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sich beteiligen,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beisteuern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8158" y="10438373"/>
            <a:ext cx="8953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absetzen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9669" y="10373569"/>
            <a:ext cx="20396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50" b="1">
                <a:solidFill>
                  <a:srgbClr val="0000FF"/>
                </a:solidFill>
                <a:latin typeface="Arial"/>
                <a:cs typeface="Arial"/>
              </a:rPr>
              <a:t>weitergehen,</a:t>
            </a:r>
            <a:r>
              <a:rPr dirty="0" sz="1900" spc="-229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900" spc="-385" b="1">
                <a:solidFill>
                  <a:srgbClr val="0000FF"/>
                </a:solidFill>
                <a:latin typeface="Arial"/>
                <a:cs typeface="Arial"/>
              </a:rPr>
              <a:t>weitermachen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9092" y="10398664"/>
            <a:ext cx="42259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was ist der Unterschied zwischen A und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8470" y="10411900"/>
            <a:ext cx="209168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letztendlich,</a:t>
            </a:r>
            <a:r>
              <a:rPr dirty="0" sz="16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beenden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2945" y="10425138"/>
            <a:ext cx="301752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das hättest du nicht tun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sollen,  das wäre nicht nötig</a:t>
            </a:r>
            <a:r>
              <a:rPr dirty="0" sz="16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gewesen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31379" y="10398664"/>
            <a:ext cx="12109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übermorgen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4612" y="10451608"/>
            <a:ext cx="29057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abwechseln, sich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abwechseln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25138"/>
            <a:ext cx="8388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erinnern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4925" y="10451608"/>
            <a:ext cx="43726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genug haben, satthaben, die Nase voll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haben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398664"/>
            <a:ext cx="26225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solang, so lang wie,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sofern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5237" y="10411900"/>
            <a:ext cx="201231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gut können, gut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sein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25138"/>
            <a:ext cx="352615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so weit so gut, bisher nicht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schlecht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812807"/>
            <a:ext cx="61341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5862" y="10438373"/>
            <a:ext cx="180975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das klingt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das hört sich ...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91691" y="10411901"/>
            <a:ext cx="2283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nicht erlaubt,</a:t>
            </a:r>
            <a:r>
              <a:rPr dirty="0" sz="1600" spc="-9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untersagt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2632" y="10425138"/>
            <a:ext cx="34575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trotz, trotzdem, ungeachtet,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obwohl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5237" y="10425138"/>
            <a:ext cx="4429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dadurch, demzufolge, deshalb,</a:t>
            </a:r>
            <a:r>
              <a:rPr dirty="0" sz="16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infolgedessen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596907"/>
            <a:ext cx="59563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9092" y="10438372"/>
            <a:ext cx="27241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kennst du wo Mr. Smith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ist?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900" y="596907"/>
            <a:ext cx="61341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38779" y="10425138"/>
            <a:ext cx="457517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Entschuldigung für die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Untebrechung,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es tut mir Leid für die Unterbrechung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(Störung)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812807"/>
            <a:ext cx="5956300" cy="1022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00" y="596907"/>
            <a:ext cx="6146800" cy="104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31379" y="10411900"/>
            <a:ext cx="313055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in gutem Zustand (Verfassung)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/  im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Idealzustand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2021-06-27T14:24:54Z</dcterms:created>
  <dcterms:modified xsi:type="dcterms:W3CDTF">2021-06-27T14:24:54Z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2010-06-19T00:00:00Z</vt:filetime>
  </property>
  <property fmtid="{D5CDD505-2E9C-101B-9397-08002B2CF9AE}" pid="3" name="Creator">
    <vt:lpwstr>UnknownApplication</vt:lpwstr>
  </property>
  <property fmtid="{D5CDD505-2E9C-101B-9397-08002B2CF9AE}" pid="4" name="LastSaved">
    <vt:filetime>2021-06-27T00:00:00Z</vt:filetime>
  </property>
</Properties>
</file>